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2.xml" ContentType="application/vnd.openxmlformats-officedocument.drawingml.chart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3.xml" ContentType="application/vnd.openxmlformats-officedocument.presentationml.notesSlide+xml"/>
  <Override PartName="/ppt/charts/chart1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3" r:id="rId1"/>
  </p:sldMasterIdLst>
  <p:notesMasterIdLst>
    <p:notesMasterId r:id="rId27"/>
  </p:notesMasterIdLst>
  <p:sldIdLst>
    <p:sldId id="256" r:id="rId2"/>
    <p:sldId id="257" r:id="rId3"/>
    <p:sldId id="258" r:id="rId4"/>
    <p:sldId id="310" r:id="rId5"/>
    <p:sldId id="305" r:id="rId6"/>
    <p:sldId id="307" r:id="rId7"/>
    <p:sldId id="294" r:id="rId8"/>
    <p:sldId id="308" r:id="rId9"/>
    <p:sldId id="309" r:id="rId10"/>
    <p:sldId id="297" r:id="rId11"/>
    <p:sldId id="298" r:id="rId12"/>
    <p:sldId id="299" r:id="rId13"/>
    <p:sldId id="275" r:id="rId14"/>
    <p:sldId id="292" r:id="rId15"/>
    <p:sldId id="277" r:id="rId16"/>
    <p:sldId id="301" r:id="rId17"/>
    <p:sldId id="311" r:id="rId18"/>
    <p:sldId id="312" r:id="rId19"/>
    <p:sldId id="313" r:id="rId20"/>
    <p:sldId id="314" r:id="rId21"/>
    <p:sldId id="315" r:id="rId22"/>
    <p:sldId id="280" r:id="rId23"/>
    <p:sldId id="281" r:id="rId24"/>
    <p:sldId id="300" r:id="rId25"/>
    <p:sldId id="285" r:id="rId26"/>
  </p:sldIdLst>
  <p:sldSz cx="9144000" cy="6858000" type="screen4x3"/>
  <p:notesSz cx="7104063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9AA9B79-21A2-47BB-8A20-C11E008F467E}">
          <p14:sldIdLst>
            <p14:sldId id="256"/>
            <p14:sldId id="257"/>
            <p14:sldId id="258"/>
            <p14:sldId id="310"/>
            <p14:sldId id="305"/>
            <p14:sldId id="307"/>
            <p14:sldId id="294"/>
            <p14:sldId id="308"/>
            <p14:sldId id="309"/>
            <p14:sldId id="297"/>
            <p14:sldId id="298"/>
            <p14:sldId id="299"/>
            <p14:sldId id="275"/>
            <p14:sldId id="292"/>
            <p14:sldId id="277"/>
          </p14:sldIdLst>
        </p14:section>
        <p14:section name="Раздел без заголовка" id="{471C77CD-669E-4FBA-9222-DE70CD428392}">
          <p14:sldIdLst>
            <p14:sldId id="301"/>
            <p14:sldId id="311"/>
            <p14:sldId id="312"/>
            <p14:sldId id="313"/>
            <p14:sldId id="314"/>
            <p14:sldId id="315"/>
            <p14:sldId id="280"/>
            <p14:sldId id="281"/>
            <p14:sldId id="300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E6C8EE"/>
    <a:srgbClr val="FFAFAF"/>
    <a:srgbClr val="F56F6F"/>
    <a:srgbClr val="00FF00"/>
    <a:srgbClr val="CC00CC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41" autoAdjust="0"/>
    <p:restoredTop sz="94645" autoAdjust="0"/>
  </p:normalViewPr>
  <p:slideViewPr>
    <p:cSldViewPr>
      <p:cViewPr varScale="1">
        <p:scale>
          <a:sx n="85" d="100"/>
          <a:sy n="85" d="100"/>
        </p:scale>
        <p:origin x="10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30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16" y="-90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8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44;&#1080;&#1072;&#1075;&#1088;&#1072;&#1084;&#1084;&#1072;%20&#1074;%20Microsoft%20Word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komitet-pk1\Desktop\&#1044;&#1080;&#1072;&#1075;&#1088;&#1072;&#1084;&#1084;&#1072;%20&#1074;%20Microsoft%20Word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_fin\&#1076;&#1086;&#1082;&#1091;&#1084;&#1077;&#1085;&#1090;&#1099;&#1082;&#1086;&#1084;&#1080;&#1090;&#1077;&#1090;&#1072;\&#1054;&#1041;&#1065;&#1040;&#1071;\&#1057;&#1083;&#1072;&#1081;&#1076;&#1099;%20&#1087;&#1086;%20&#1080;&#1089;&#1087;&#1086;&#1083;&#1085;&#1077;&#1085;&#1080;&#1102;%20&#1073;&#1102;&#1076;&#1078;&#1077;&#1090;&#1072;%20&#1079;&#1072;%202016%20&#1075;&#1086;&#1076;\&#1080;&#1089;&#1087;&#1086;&#1083;&#1085;&#1077;&#1085;&#1080;&#107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Лист1!$D$147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3445240091168321E-3"/>
                  <c:y val="0.157338048354070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164-4BE7-A84F-9CE8E895C1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Лист1!$C$148</c:f>
              <c:strCache>
                <c:ptCount val="1"/>
                <c:pt idx="0">
                  <c:v>доходы </c:v>
                </c:pt>
              </c:strCache>
            </c:strRef>
          </c:cat>
          <c:val>
            <c:numRef>
              <c:f>Лист1!$D$148</c:f>
              <c:numCache>
                <c:formatCode>General</c:formatCode>
                <c:ptCount val="1"/>
                <c:pt idx="0">
                  <c:v>723404.1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64-4BE7-A84F-9CE8E895C1A5}"/>
            </c:ext>
          </c:extLst>
        </c:ser>
        <c:ser>
          <c:idx val="1"/>
          <c:order val="1"/>
          <c:tx>
            <c:strRef>
              <c:f>Лист1!$E$147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1260320121557105E-3"/>
                  <c:y val="0.239273054022804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164-4BE7-A84F-9CE8E895C1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Лист1!$C$148</c:f>
              <c:strCache>
                <c:ptCount val="1"/>
                <c:pt idx="0">
                  <c:v>доходы </c:v>
                </c:pt>
              </c:strCache>
            </c:strRef>
          </c:cat>
          <c:val>
            <c:numRef>
              <c:f>Лист1!$E$148</c:f>
              <c:numCache>
                <c:formatCode>General</c:formatCode>
                <c:ptCount val="1"/>
                <c:pt idx="0">
                  <c:v>900540.8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64-4BE7-A84F-9CE8E895C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30258576"/>
        <c:axId val="1330261488"/>
        <c:axId val="0"/>
      </c:bar3DChart>
      <c:catAx>
        <c:axId val="133025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pPr>
            <a:endParaRPr lang="ru-RU"/>
          </a:p>
        </c:txPr>
        <c:crossAx val="1330261488"/>
        <c:crosses val="autoZero"/>
        <c:auto val="1"/>
        <c:lblAlgn val="ctr"/>
        <c:lblOffset val="100"/>
        <c:noMultiLvlLbl val="0"/>
      </c:catAx>
      <c:valAx>
        <c:axId val="13302614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3025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162752960108812"/>
          <c:y val="0.88878025663458737"/>
          <c:w val="0.36329927987799338"/>
          <c:h val="0.111219743365412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5314759496517854"/>
          <c:y val="0"/>
          <c:w val="0.51919398982835552"/>
          <c:h val="1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7467291014306042E-3"/>
                  <c:y val="-4.477296100924170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F33FDB0-0FEF-481D-A975-19F9EFB9B110}" type="VALUE">
                      <a:rPr lang="en-US" sz="1400" dirty="0">
                        <a:solidFill>
                          <a:schemeClr val="tx1"/>
                        </a:solidFill>
                      </a:rPr>
                      <a:pPr>
                        <a:defRPr sz="1600" b="1"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86486686664442"/>
                      <c:h val="0.1144046544850043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A9EE-40AC-996F-18EFB244B929}"/>
                </c:ext>
              </c:extLst>
            </c:dLbl>
            <c:dLbl>
              <c:idx val="1"/>
              <c:layout>
                <c:manualLayout>
                  <c:x val="6.1141354664296474E-2"/>
                  <c:y val="-1.044959636133833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9EE-40AC-996F-18EFB244B929}"/>
                </c:ext>
              </c:extLst>
            </c:dLbl>
            <c:dLbl>
              <c:idx val="2"/>
              <c:layout>
                <c:manualLayout>
                  <c:x val="5.1734992408250934E-2"/>
                  <c:y val="-1.1399691355600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9EE-40AC-996F-18EFB244B929}"/>
                </c:ext>
              </c:extLst>
            </c:dLbl>
            <c:dLbl>
              <c:idx val="3"/>
              <c:layout>
                <c:manualLayout>
                  <c:x val="6.1141354664296557E-2"/>
                  <c:y val="-1.139969135560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EE-40AC-996F-18EFB244B9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Лист1!$C$56:$C$59</c:f>
              <c:strCache>
                <c:ptCount val="4"/>
                <c:pt idx="0">
                  <c:v>Заработная плата</c:v>
                </c:pt>
                <c:pt idx="1">
                  <c:v>Коммунальные  услуги</c:v>
                </c:pt>
                <c:pt idx="2">
                  <c:v>Перечисления другим бюджетам (бюджетам поселений)</c:v>
                </c:pt>
                <c:pt idx="3">
                  <c:v>Прочие расходы</c:v>
                </c:pt>
              </c:strCache>
            </c:strRef>
          </c:cat>
          <c:val>
            <c:numRef>
              <c:f>Лист1!$D$56:$D$59</c:f>
              <c:numCache>
                <c:formatCode>General</c:formatCode>
                <c:ptCount val="4"/>
                <c:pt idx="0">
                  <c:v>447565.8</c:v>
                </c:pt>
                <c:pt idx="1">
                  <c:v>62188.800000000003</c:v>
                </c:pt>
                <c:pt idx="2">
                  <c:v>88255.3</c:v>
                </c:pt>
                <c:pt idx="3">
                  <c:v>298355.59999999998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EE-40AC-996F-18EFB244B9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12338608"/>
        <c:axId val="912338192"/>
        <c:axId val="0"/>
      </c:bar3DChart>
      <c:catAx>
        <c:axId val="912338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12338192"/>
        <c:crosses val="autoZero"/>
        <c:auto val="1"/>
        <c:lblAlgn val="ctr"/>
        <c:lblOffset val="100"/>
        <c:noMultiLvlLbl val="0"/>
      </c:catAx>
      <c:valAx>
        <c:axId val="91233819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12338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1.564397756136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929-455A-8E0E-7C3C1971DE4D}"/>
                </c:ext>
              </c:extLst>
            </c:dLbl>
            <c:dLbl>
              <c:idx val="1"/>
              <c:layout>
                <c:manualLayout>
                  <c:x val="0.13700462579397957"/>
                  <c:y val="-7.821988780681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929-455A-8E0E-7C3C1971DE4D}"/>
                </c:ext>
              </c:extLst>
            </c:dLbl>
            <c:dLbl>
              <c:idx val="2"/>
              <c:layout>
                <c:manualLayout>
                  <c:x val="0.16440555095277548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929-455A-8E0E-7C3C1971DE4D}"/>
                </c:ext>
              </c:extLst>
            </c:dLbl>
            <c:dLbl>
              <c:idx val="3"/>
              <c:layout>
                <c:manualLayout>
                  <c:x val="0.12672927885943108"/>
                  <c:y val="7.8219887806812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929-455A-8E0E-7C3C1971DE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Лист1!$S$56:$S$59</c:f>
              <c:strCache>
                <c:ptCount val="4"/>
                <c:pt idx="0">
                  <c:v>Заработная плата</c:v>
                </c:pt>
                <c:pt idx="1">
                  <c:v>Коммунальные  услуги</c:v>
                </c:pt>
                <c:pt idx="2">
                  <c:v>Перечисления другим бюджетам (бюджетам поселений)</c:v>
                </c:pt>
                <c:pt idx="3">
                  <c:v>Прочие расходы</c:v>
                </c:pt>
              </c:strCache>
            </c:strRef>
          </c:cat>
          <c:val>
            <c:numRef>
              <c:f>Лист1!$T$56:$T$59</c:f>
              <c:numCache>
                <c:formatCode>General</c:formatCode>
                <c:ptCount val="4"/>
                <c:pt idx="0">
                  <c:v>50</c:v>
                </c:pt>
                <c:pt idx="1">
                  <c:v>7</c:v>
                </c:pt>
                <c:pt idx="2">
                  <c:v>10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29-455A-8E0E-7C3C1971DE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7756944"/>
        <c:axId val="1437755696"/>
        <c:axId val="0"/>
      </c:bar3DChart>
      <c:catAx>
        <c:axId val="14377569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37755696"/>
        <c:crosses val="autoZero"/>
        <c:auto val="1"/>
        <c:lblAlgn val="ctr"/>
        <c:lblOffset val="100"/>
        <c:noMultiLvlLbl val="0"/>
      </c:catAx>
      <c:valAx>
        <c:axId val="14377556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37756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316721835439083"/>
          <c:y val="1.2728310502283121E-3"/>
          <c:w val="0.65468875498350942"/>
          <c:h val="0.9938945827006875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8.1837818947460284E-2"/>
                  <c:y val="3.721936834094368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Общее образование </a:t>
                    </a: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462 282,9 тыс</a:t>
                    </a: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.</a:t>
                    </a:r>
                    <a:r>
                      <a:rPr lang="ru-RU" sz="1800" b="1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800" b="1" baseline="0" dirty="0" smtClean="0">
                        <a:latin typeface="Times New Roman" pitchFamily="18" charset="0"/>
                        <a:cs typeface="Times New Roman" pitchFamily="18" charset="0"/>
                      </a:rPr>
                      <a:t>рублей</a:t>
                    </a:r>
                    <a:endParaRPr lang="ru-RU" sz="18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15131350652881"/>
                      <c:h val="0.225885332192360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B02-42DF-9FF4-94F5C7E831E1}"/>
                </c:ext>
              </c:extLst>
            </c:dLbl>
            <c:dLbl>
              <c:idx val="1"/>
              <c:layout>
                <c:manualLayout>
                  <c:x val="-4.0775212883945366E-2"/>
                  <c:y val="-5.041655797956326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Дошкольное образование </a:t>
                    </a:r>
                  </a:p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181 667,1 </a:t>
                    </a: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тыс. </a:t>
                    </a: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рублей </a:t>
                    </a:r>
                    <a:endParaRPr lang="ru-RU" sz="18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92837396835064"/>
                      <c:h val="0.23509976882025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B02-42DF-9FF4-94F5C7E831E1}"/>
                </c:ext>
              </c:extLst>
            </c:dLbl>
            <c:dLbl>
              <c:idx val="2"/>
              <c:layout>
                <c:manualLayout>
                  <c:x val="-0.15893384219560891"/>
                  <c:y val="-0.1087730907534454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Другие вопросы </a:t>
                    </a:r>
                  </a:p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7 245,1</a:t>
                    </a:r>
                    <a:r>
                      <a:rPr lang="ru-RU" sz="1800" b="1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</a:t>
                    </a:r>
                    <a:r>
                      <a:rPr lang="ru-RU" sz="1800" b="1" baseline="0" dirty="0" smtClean="0">
                        <a:latin typeface="Times New Roman" pitchFamily="18" charset="0"/>
                        <a:cs typeface="Times New Roman" pitchFamily="18" charset="0"/>
                      </a:rPr>
                      <a:t>. </a:t>
                    </a:r>
                    <a:r>
                      <a:rPr lang="ru-RU" sz="1800" b="1" baseline="0" dirty="0" smtClean="0">
                        <a:latin typeface="Times New Roman" pitchFamily="18" charset="0"/>
                        <a:cs typeface="Times New Roman" pitchFamily="18" charset="0"/>
                      </a:rPr>
                      <a:t>рублей</a:t>
                    </a:r>
                    <a:endParaRPr lang="ru-RU" sz="18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1723707778052"/>
                      <c:h val="0.150326951843633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B02-42DF-9FF4-94F5C7E831E1}"/>
                </c:ext>
              </c:extLst>
            </c:dLbl>
            <c:dLbl>
              <c:idx val="3"/>
              <c:layout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/>
                    </a:pPr>
                    <a:r>
                      <a:rPr lang="ru-RU" sz="1600" b="1" dirty="0" smtClean="0">
                        <a:latin typeface="Times New Roman" pitchFamily="18" charset="0"/>
                        <a:cs typeface="Times New Roman" pitchFamily="18" charset="0"/>
                      </a:rPr>
                      <a:t>Молодежная политика и оздоровление</a:t>
                    </a:r>
                  </a:p>
                  <a:p>
                    <a:pPr>
                      <a:defRPr sz="1600"/>
                    </a:pPr>
                    <a:r>
                      <a:rPr lang="ru-RU" sz="1600" b="1" dirty="0" smtClean="0">
                        <a:latin typeface="Times New Roman" pitchFamily="18" charset="0"/>
                        <a:cs typeface="Times New Roman" pitchFamily="18" charset="0"/>
                      </a:rPr>
                      <a:t>3931,9</a:t>
                    </a:r>
                  </a:p>
                  <a:p>
                    <a:pPr>
                      <a:defRPr sz="1600"/>
                    </a:pPr>
                    <a:r>
                      <a:rPr lang="ru-RU" sz="1600" b="1" dirty="0" smtClean="0">
                        <a:latin typeface="Times New Roman" pitchFamily="18" charset="0"/>
                        <a:cs typeface="Times New Roman" pitchFamily="18" charset="0"/>
                      </a:rPr>
                      <a:t>тыс</a:t>
                    </a:r>
                    <a:r>
                      <a:rPr lang="ru-RU" sz="1600" b="1" dirty="0" smtClean="0">
                        <a:latin typeface="Times New Roman" pitchFamily="18" charset="0"/>
                        <a:cs typeface="Times New Roman" pitchFamily="18" charset="0"/>
                      </a:rPr>
                      <a:t>. </a:t>
                    </a:r>
                    <a:r>
                      <a:rPr lang="ru-RU" sz="1600" b="1" dirty="0" smtClean="0">
                        <a:latin typeface="Times New Roman" pitchFamily="18" charset="0"/>
                        <a:cs typeface="Times New Roman" pitchFamily="18" charset="0"/>
                      </a:rPr>
                      <a:t>рублей</a:t>
                    </a:r>
                    <a:endParaRPr lang="ru-RU" sz="16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5266502899103633"/>
                      <c:h val="0.156645422674189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B02-42DF-9FF4-94F5C7E831E1}"/>
                </c:ext>
              </c:extLst>
            </c:dLbl>
            <c:dLbl>
              <c:idx val="4"/>
              <c:layout>
                <c:manualLayout>
                  <c:x val="0.24837753113416333"/>
                  <c:y val="0.138070370638943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Дополнительное образование </a:t>
                    </a:r>
                  </a:p>
                  <a:p>
                    <a:pPr>
                      <a:defRPr sz="1800"/>
                    </a:pP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29 344,8 </a:t>
                    </a: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тыс. </a:t>
                    </a:r>
                    <a:r>
                      <a:rPr lang="ru-RU" sz="1800" b="1" dirty="0" smtClean="0">
                        <a:latin typeface="Times New Roman" pitchFamily="18" charset="0"/>
                        <a:cs typeface="Times New Roman" pitchFamily="18" charset="0"/>
                      </a:rPr>
                      <a:t>рублей</a:t>
                    </a:r>
                    <a:endParaRPr lang="ru-RU" sz="18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31210218664081"/>
                      <c:h val="0.337774919816780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B02-42DF-9FF4-94F5C7E831E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Другие вопросы в области образования</c:v>
                </c:pt>
                <c:pt idx="3">
                  <c:v>Молодежная политика и оздоровление</c:v>
                </c:pt>
                <c:pt idx="4">
                  <c:v>Дополнительное образование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360308.5</c:v>
                </c:pt>
                <c:pt idx="1">
                  <c:v>145481.5</c:v>
                </c:pt>
                <c:pt idx="2">
                  <c:v>4256.8</c:v>
                </c:pt>
                <c:pt idx="3">
                  <c:v>5624.9</c:v>
                </c:pt>
                <c:pt idx="4">
                  <c:v>31222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02-42DF-9FF4-94F5C7E831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ln cmpd="sng"/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55A-4B75-9C72-5BD6034B30F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55A-4B75-9C72-5BD6034B30FE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55A-4B75-9C72-5BD6034B30FE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34AC32B-F810-4491-BD2C-B047A6ABD89B}" type="CATEGORYNAME">
                      <a:rPr lang="ru-RU" smtClean="0"/>
                      <a:pPr>
                        <a:defRPr sz="1600"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smtClean="0"/>
                      <a:t> </a:t>
                    </a:r>
                    <a:fld id="{2EAA4949-E1C1-495E-ADF6-2280099687F0}" type="VALUE">
                      <a:rPr lang="ru-RU" baseline="0"/>
                      <a:pPr>
                        <a:defRPr sz="1600" b="1"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endParaRPr lang="ru-RU" baseline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55A-4B75-9C72-5BD6034B30FE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B3B7F35-473B-40AA-94BB-9962ED3AA4D1}" type="CATEGORYNAME">
                      <a:rPr lang="ru-RU" smtClean="0">
                        <a:solidFill>
                          <a:schemeClr val="tx1"/>
                        </a:solidFill>
                      </a:rPr>
                      <a:pPr>
                        <a:defRPr sz="1600" b="1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smtClean="0">
                        <a:solidFill>
                          <a:schemeClr val="tx1"/>
                        </a:solidFill>
                      </a:rPr>
                      <a:t> </a:t>
                    </a:r>
                    <a:fld id="{E8D3364D-2C31-45D0-8706-373E81EBB47C}" type="VALUE">
                      <a:rPr lang="ru-RU" baseline="0">
                        <a:solidFill>
                          <a:schemeClr val="tx1"/>
                        </a:solidFill>
                      </a:rPr>
                      <a:pPr>
                        <a:defRPr sz="1600" b="1"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endParaRPr lang="ru-RU" baseline="0" smtClean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55A-4B75-9C72-5BD6034B30F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55A-4B75-9C72-5BD6034B30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Лист1!$C$96:$C$98</c:f>
              <c:strCache>
                <c:ptCount val="3"/>
                <c:pt idx="0">
                  <c:v>дотации на выравнивание бюджетной обеспеченности</c:v>
                </c:pt>
                <c:pt idx="1">
                  <c:v>иные дотации </c:v>
                </c:pt>
                <c:pt idx="2">
                  <c:v>прочие межбюджетные трансферты </c:v>
                </c:pt>
              </c:strCache>
            </c:strRef>
          </c:cat>
          <c:val>
            <c:numRef>
              <c:f>Лист1!$D$96:$D$98</c:f>
              <c:numCache>
                <c:formatCode>_-* #,##0.0\ _₽_-;\-* #,##0.0\ _₽_-;_-* "-"?\ _₽_-;_-@_-</c:formatCode>
                <c:ptCount val="3"/>
                <c:pt idx="0">
                  <c:v>19140.5</c:v>
                </c:pt>
                <c:pt idx="1">
                  <c:v>3656.8</c:v>
                </c:pt>
                <c:pt idx="2">
                  <c:v>9616.2000000000007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5A-4B75-9C72-5BD6034B30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9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93343540390785"/>
          <c:y val="4.7990699446093292E-2"/>
          <c:w val="0.87509125595411685"/>
          <c:h val="0.839629811855120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на 01 января 2021 года</c:v>
                </c:pt>
                <c:pt idx="1">
                  <c:v>на 01 января 2022 года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51-4F78-A99A-7B9293290D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9851-4F78-A99A-7B9293290D7E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4-9851-4F78-A99A-7B9293290D7E}"/>
              </c:ext>
            </c:extLst>
          </c:dPt>
          <c:cat>
            <c:strRef>
              <c:f>Лист1!$A$2:$A$3</c:f>
              <c:strCache>
                <c:ptCount val="2"/>
                <c:pt idx="0">
                  <c:v>на 01 января 2021 года</c:v>
                </c:pt>
                <c:pt idx="1">
                  <c:v>на 01 января 2022 года</c:v>
                </c:pt>
              </c:strCache>
            </c:strRef>
          </c:cat>
          <c:val>
            <c:numRef>
              <c:f>Лист1!$C$2:$C$3</c:f>
              <c:numCache>
                <c:formatCode>_(* #,##0_);_(* \(#,##0\);_(* "-"_);_(@_)</c:formatCode>
                <c:ptCount val="2"/>
                <c:pt idx="0">
                  <c:v>9970.4</c:v>
                </c:pt>
                <c:pt idx="1">
                  <c:v>8335.6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851-4F78-A99A-7B9293290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4"/>
        <c:gapDepth val="266"/>
        <c:shape val="box"/>
        <c:axId val="97344896"/>
        <c:axId val="97346688"/>
        <c:axId val="0"/>
      </c:bar3DChart>
      <c:catAx>
        <c:axId val="973448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97346688"/>
        <c:crosses val="autoZero"/>
        <c:auto val="1"/>
        <c:lblAlgn val="ctr"/>
        <c:lblOffset val="100"/>
        <c:noMultiLvlLbl val="0"/>
      </c:catAx>
      <c:valAx>
        <c:axId val="97346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344896"/>
        <c:crosses val="autoZero"/>
        <c:crossBetween val="between"/>
      </c:valAx>
    </c:plotArea>
    <c:plotVisOnly val="1"/>
    <c:dispBlanksAs val="gap"/>
    <c:showDLblsOverMax val="0"/>
  </c:chart>
  <c:spPr>
    <a:effectLst>
      <a:glow rad="127000">
        <a:schemeClr val="tx1"/>
      </a:glow>
    </a:effectLst>
  </c:spPr>
  <c:txPr>
    <a:bodyPr/>
    <a:lstStyle/>
    <a:p>
      <a:pPr algn="just"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46934398593393E-2"/>
          <c:y val="0"/>
          <c:w val="0.90118090743540569"/>
          <c:h val="0.622478326780895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Лист1!$D$2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Лист1!$A$3:$C$6</c:f>
              <c:strCache>
                <c:ptCount val="3"/>
                <c:pt idx="0">
                  <c:v>Налоговые доходы 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Лист1!$D$3:$D$6</c:f>
              <c:numCache>
                <c:formatCode>_-* #,##0.0\ _₽_-;\-* #,##0.0\ _₽_-;_-* "-"?\ _₽_-;_-@_-</c:formatCode>
                <c:ptCount val="4"/>
                <c:pt idx="0">
                  <c:v>149.4</c:v>
                </c:pt>
                <c:pt idx="1">
                  <c:v>46.4</c:v>
                </c:pt>
                <c:pt idx="2">
                  <c:v>527.6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4C-4AB0-83BD-2BC7EF241B8D}"/>
            </c:ext>
          </c:extLst>
        </c:ser>
        <c:ser>
          <c:idx val="1"/>
          <c:order val="1"/>
          <c:tx>
            <c:strRef>
              <c:f>Лист1!$E$2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Лист1!$A$3:$C$6</c:f>
              <c:strCache>
                <c:ptCount val="3"/>
                <c:pt idx="0">
                  <c:v>Налоговые доходы 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Лист1!$E$3:$E$6</c:f>
              <c:numCache>
                <c:formatCode>_-* #,##0.0\ _₽_-;\-* #,##0.0\ _₽_-;_-* "-"?\ _₽_-;_-@_-</c:formatCode>
                <c:ptCount val="4"/>
                <c:pt idx="0">
                  <c:v>181.8</c:v>
                </c:pt>
                <c:pt idx="1">
                  <c:v>40.799999999999997</c:v>
                </c:pt>
                <c:pt idx="2">
                  <c:v>677.9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4C-4AB0-83BD-2BC7EF241B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33233232"/>
        <c:axId val="1333232400"/>
      </c:barChart>
      <c:lineChart>
        <c:grouping val="standard"/>
        <c:varyColors val="0"/>
        <c:ser>
          <c:idx val="2"/>
          <c:order val="2"/>
          <c:tx>
            <c:strRef>
              <c:f>Лист1!$F$2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Лист1!$A$3:$C$6</c:f>
              <c:strCache>
                <c:ptCount val="3"/>
                <c:pt idx="0">
                  <c:v>Налоговые доходы 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Лист1!$F$3:$F$6</c:f>
              <c:numCache>
                <c:formatCode>_-* #,##0.0\ _₽_-;\-* #,##0.0\ _₽_-;_-* "-"?\ _₽_-;_-@_-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4C-4AB0-83BD-2BC7EF241B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33233232"/>
        <c:axId val="1333232400"/>
      </c:lineChart>
      <c:catAx>
        <c:axId val="133323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3232400"/>
        <c:crosses val="autoZero"/>
        <c:auto val="1"/>
        <c:lblAlgn val="ctr"/>
        <c:lblOffset val="100"/>
        <c:noMultiLvlLbl val="0"/>
      </c:catAx>
      <c:valAx>
        <c:axId val="13332324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\ _₽_-;\-* #,##0.0\ _₽_-;_-* &quot;-&quot;?\ _₽_-;_-@_-" sourceLinked="1"/>
        <c:majorTickMark val="none"/>
        <c:minorTickMark val="none"/>
        <c:tickLblPos val="nextTo"/>
        <c:crossAx val="1333233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123145726923922"/>
          <c:y val="0.34907251264755479"/>
          <c:w val="0.57557613822429676"/>
          <c:h val="0.38448566610455309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FA4-4860-8BDB-D29D0B531B61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7FA4-4860-8BDB-D29D0B531B61}"/>
              </c:ext>
            </c:extLst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7FA4-4860-8BDB-D29D0B531B61}"/>
              </c:ext>
            </c:extLst>
          </c:dPt>
          <c:dLbls>
            <c:dLbl>
              <c:idx val="0"/>
              <c:layout>
                <c:manualLayout>
                  <c:x val="-4.5892866062860672E-2"/>
                  <c:y val="-0.20065793332253701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/>
                      <a:t>Налоговые доходы
</a:t>
                    </a:r>
                    <a:r>
                      <a:rPr lang="ru-RU" sz="1800" dirty="0" smtClean="0"/>
                      <a:t>20,2%</a:t>
                    </a:r>
                    <a:endParaRPr lang="ru-RU" sz="18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FA4-4860-8BDB-D29D0B531B61}"/>
                </c:ext>
              </c:extLst>
            </c:dLbl>
            <c:dLbl>
              <c:idx val="1"/>
              <c:layout>
                <c:manualLayout>
                  <c:x val="-1.0024138732060597E-4"/>
                  <c:y val="0.33743057080424455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/>
                      <a:t>Неналоговые доходы
</a:t>
                    </a:r>
                    <a:r>
                      <a:rPr lang="ru-RU" sz="1800" dirty="0" smtClean="0"/>
                      <a:t>4,5%</a:t>
                    </a:r>
                    <a:endParaRPr lang="ru-RU" sz="18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195379806284149"/>
                      <c:h val="0.217228322704144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FA4-4860-8BDB-D29D0B531B61}"/>
                </c:ext>
              </c:extLst>
            </c:dLbl>
            <c:dLbl>
              <c:idx val="2"/>
              <c:layout>
                <c:manualLayout>
                  <c:x val="-8.8003315150423839E-2"/>
                  <c:y val="7.9301998512984515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/>
                      <a:t>Безвозмездные поступления
</a:t>
                    </a:r>
                    <a:r>
                      <a:rPr lang="ru-RU" sz="1800" dirty="0" smtClean="0"/>
                      <a:t>75,3%</a:t>
                    </a:r>
                    <a:endParaRPr lang="ru-RU" sz="1800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05194877336856"/>
                      <c:h val="0.242776213829746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7FA4-4860-8BDB-D29D0B531B6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'[Диаграмма в Microsoft Word]Приложение № 1'!$A$5:$A$7</c:f>
              <c:numCache>
                <c:formatCode>0.00%</c:formatCode>
                <c:ptCount val="3"/>
                <c:pt idx="0">
                  <c:v>0.20699999999999999</c:v>
                </c:pt>
                <c:pt idx="1">
                  <c:v>6.4000000000000001E-2</c:v>
                </c:pt>
                <c:pt idx="2">
                  <c:v>0.72899999999999998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A4-4860-8BDB-D29D0B531B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ln w="3175">
      <a:noFill/>
      <a:prstDash val="solid"/>
    </a:ln>
  </c:spPr>
  <c:txPr>
    <a:bodyPr/>
    <a:lstStyle/>
    <a:p>
      <a:pPr>
        <a:defRPr sz="22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232678109950809"/>
          <c:y val="0.35118033369684798"/>
          <c:w val="0.43032376838133229"/>
          <c:h val="0.28977326322292113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8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F6F-4B5F-B100-3E2F4AA189E1}"/>
              </c:ext>
            </c:extLst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5F6F-4B5F-B100-3E2F4AA189E1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5F6F-4B5F-B100-3E2F4AA189E1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5F6F-4B5F-B100-3E2F4AA189E1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5F6F-4B5F-B100-3E2F4AA189E1}"/>
              </c:ext>
            </c:extLst>
          </c:dPt>
          <c:dLbls>
            <c:dLbl>
              <c:idx val="0"/>
              <c:layout>
                <c:manualLayout>
                  <c:x val="-1.1169222778241667E-2"/>
                  <c:y val="-0.25627053427563512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800" dirty="0"/>
                      <a:t>Штрафы 
</a:t>
                    </a:r>
                    <a:r>
                      <a:rPr lang="ru-RU" sz="1800" dirty="0" smtClean="0"/>
                      <a:t>1,1%</a:t>
                    </a:r>
                    <a:endParaRPr lang="ru-RU" sz="18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F6F-4B5F-B100-3E2F4AA189E1}"/>
                </c:ext>
              </c:extLst>
            </c:dLbl>
            <c:dLbl>
              <c:idx val="1"/>
              <c:layout>
                <c:manualLayout>
                  <c:x val="0.12085651365946874"/>
                  <c:y val="-0.26447007729890992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800" dirty="0"/>
                      <a:t>Налоги на совокупный доход
</a:t>
                    </a:r>
                    <a:r>
                      <a:rPr lang="ru-RU" sz="1800" dirty="0" smtClean="0"/>
                      <a:t>6,6%</a:t>
                    </a:r>
                    <a:endParaRPr lang="ru-RU" sz="18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F6F-4B5F-B100-3E2F4AA189E1}"/>
                </c:ext>
              </c:extLst>
            </c:dLbl>
            <c:dLbl>
              <c:idx val="2"/>
              <c:layout>
                <c:manualLayout>
                  <c:x val="0.14236578012887707"/>
                  <c:y val="6.9984109129215988E-2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800" dirty="0"/>
                      <a:t>Доходы от использования имущества </a:t>
                    </a:r>
                    <a:r>
                      <a:rPr lang="ru-RU" sz="1800" dirty="0" smtClean="0"/>
                      <a:t>11,7%</a:t>
                    </a:r>
                    <a:endParaRPr lang="ru-RU" sz="18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F6F-4B5F-B100-3E2F4AA189E1}"/>
                </c:ext>
              </c:extLst>
            </c:dLbl>
            <c:dLbl>
              <c:idx val="3"/>
              <c:layout>
                <c:manualLayout>
                  <c:x val="5.3128570629924023E-2"/>
                  <c:y val="0.2234777303233679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800" dirty="0"/>
                      <a:t>Остальные налоги и сборы </a:t>
                    </a:r>
                    <a:r>
                      <a:rPr lang="ru-RU" sz="1800" dirty="0" smtClean="0"/>
                      <a:t>12,9%</a:t>
                    </a:r>
                    <a:endParaRPr lang="ru-RU" sz="18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F6F-4B5F-B100-3E2F4AA189E1}"/>
                </c:ext>
              </c:extLst>
            </c:dLbl>
            <c:dLbl>
              <c:idx val="4"/>
              <c:layout>
                <c:manualLayout>
                  <c:x val="-9.1787113492143926E-2"/>
                  <c:y val="0.12640888242930631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 sz="1800" dirty="0"/>
                      <a:t>Налог на доходы физических лиц 
</a:t>
                    </a:r>
                    <a:r>
                      <a:rPr lang="ru-RU" sz="1800" dirty="0" smtClean="0"/>
                      <a:t>67,7%</a:t>
                    </a:r>
                    <a:endParaRPr lang="ru-RU" sz="1800" dirty="0"/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870043425126675"/>
                      <c:h val="0.388296909662367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5F6F-4B5F-B100-3E2F4AA189E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'Приложение № 2'!$B$7:$B$11</c:f>
              <c:numCache>
                <c:formatCode>General</c:formatCode>
                <c:ptCount val="5"/>
                <c:pt idx="0">
                  <c:v>1.6</c:v>
                </c:pt>
                <c:pt idx="1">
                  <c:v>6.9</c:v>
                </c:pt>
                <c:pt idx="2">
                  <c:v>9</c:v>
                </c:pt>
                <c:pt idx="3">
                  <c:v>20.5</c:v>
                </c:pt>
                <c:pt idx="4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F6F-4B5F-B100-3E2F4AA189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ln w="3175">
      <a:noFill/>
      <a:prstDash val="solid"/>
    </a:ln>
  </c:spPr>
  <c:txPr>
    <a:bodyPr/>
    <a:lstStyle/>
    <a:p>
      <a:pPr>
        <a:defRPr sz="18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Лист1!$B$40:$B$41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Лист1!$C$40:$C$41</c:f>
              <c:numCache>
                <c:formatCode>_-* #,##0.0\ _₽_-;\-* #,##0.0\ _₽_-;_-* "-"?\ _₽_-;_-@_-</c:formatCode>
                <c:ptCount val="2"/>
                <c:pt idx="0">
                  <c:v>121364.5</c:v>
                </c:pt>
                <c:pt idx="1">
                  <c:v>150771.79999999999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1B-41C0-BA3E-9CCF4D3D23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433760096"/>
        <c:axId val="1433758848"/>
        <c:axId val="0"/>
      </c:bar3DChart>
      <c:catAx>
        <c:axId val="1433760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all" spc="120" normalizeH="0" baseline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3758848"/>
        <c:crosses val="autoZero"/>
        <c:auto val="1"/>
        <c:lblAlgn val="ctr"/>
        <c:lblOffset val="100"/>
        <c:noMultiLvlLbl val="0"/>
      </c:catAx>
      <c:valAx>
        <c:axId val="1433758848"/>
        <c:scaling>
          <c:orientation val="minMax"/>
        </c:scaling>
        <c:delete val="1"/>
        <c:axPos val="l"/>
        <c:numFmt formatCode="_-* #,##0.0\ _₽_-;\-* #,##0.0\ _₽_-;_-* &quot;-&quot;?\ _₽_-;_-@_-" sourceLinked="1"/>
        <c:majorTickMark val="none"/>
        <c:minorTickMark val="none"/>
        <c:tickLblPos val="nextTo"/>
        <c:crossAx val="1433760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37816850759273"/>
          <c:y val="5.8596142205293592E-2"/>
          <c:w val="0.87520012396283453"/>
          <c:h val="0.79451008860941141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Лист1!$B$46:$B$47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Лист1!$C$46:$C$47</c:f>
              <c:numCache>
                <c:formatCode>_-* #,##0.0\ _₽_-;\-* #,##0.0\ _₽_-;_-* "-"?\ _₽_-;_-@_-</c:formatCode>
                <c:ptCount val="2"/>
                <c:pt idx="0">
                  <c:v>9641.9</c:v>
                </c:pt>
                <c:pt idx="1">
                  <c:v>14251.5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E8-4774-B2DB-CE2D3C6FDC9D}"/>
            </c:ext>
          </c:extLst>
        </c:ser>
        <c:ser>
          <c:idx val="1"/>
          <c:order val="1"/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149865701196599E-3"/>
                  <c:y val="6.7830267307333334E-3"/>
                </c:manualLayout>
              </c:layout>
              <c:tx>
                <c:rich>
                  <a:bodyPr/>
                  <a:lstStyle/>
                  <a:p>
                    <a:fld id="{6CB0BA03-8277-4EE3-9AF6-0D3354F1A884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1E8-4774-B2DB-CE2D3C6FDC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Лист1!$B$46:$B$47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Лист1!$D$46:$D$47</c:f>
              <c:numCache>
                <c:formatCode>_-* #,##0.0\ _₽_-;\-* #,##0.0\ _₽_-;_-* "-"?\ _₽_-;_-@_-</c:formatCode>
                <c:ptCount val="2"/>
                <c:pt idx="1">
                  <c:v>4609.6000000000004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E8-4774-B2DB-CE2D3C6FD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1998096"/>
        <c:axId val="1191998512"/>
      </c:barChart>
      <c:catAx>
        <c:axId val="119199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1998512"/>
        <c:crosses val="autoZero"/>
        <c:auto val="1"/>
        <c:lblAlgn val="ctr"/>
        <c:lblOffset val="100"/>
        <c:noMultiLvlLbl val="0"/>
      </c:catAx>
      <c:valAx>
        <c:axId val="11919985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\ _₽_-;\-* #,##0.0\ _₽_-;_-* &quot;-&quot;?\ _₽_-;_-@_-" sourceLinked="1"/>
        <c:majorTickMark val="none"/>
        <c:minorTickMark val="none"/>
        <c:tickLblPos val="nextTo"/>
        <c:crossAx val="119199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37816850759273"/>
          <c:y val="5.8596142205293592E-2"/>
          <c:w val="0.87520012396283453"/>
          <c:h val="0.79451008860941141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26C-4158-9F2E-DD2E8634ED3C}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 smtClean="0"/>
                      <a:t>482</a:t>
                    </a:r>
                  </a:p>
                  <a:p>
                    <a:pPr>
                      <a:defRPr sz="1600" b="1">
                        <a:solidFill>
                          <a:schemeClr val="bg1"/>
                        </a:solidFill>
                      </a:defRPr>
                    </a:pPr>
                    <a:endParaRPr lang="en-US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73909607527886"/>
                      <c:h val="7.45938156670458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326C-4158-9F2E-DD2E8634ED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Лист1!$B$46:$B$47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Лист1!$C$46:$C$47</c:f>
              <c:numCache>
                <c:formatCode>_-* #,##0.0\ _₽_-;\-* #,##0.0\ _₽_-;_-* "-"?\ _₽_-;_-@_-</c:formatCode>
                <c:ptCount val="2"/>
                <c:pt idx="0">
                  <c:v>9641.9</c:v>
                </c:pt>
                <c:pt idx="1">
                  <c:v>14251.5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6C-4158-9F2E-DD2E8634ED3C}"/>
            </c:ext>
          </c:extLst>
        </c:ser>
        <c:ser>
          <c:idx val="1"/>
          <c:order val="1"/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149865701196599E-3"/>
                  <c:y val="1.595696016752385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 smtClean="0"/>
                      <a:t>+</a:t>
                    </a:r>
                  </a:p>
                  <a:p>
                    <a:pPr>
                      <a:defRPr sz="1600" b="1"/>
                    </a:pPr>
                    <a:r>
                      <a:rPr lang="en-US" sz="1600" dirty="0" smtClean="0"/>
                      <a:t>44</a:t>
                    </a:r>
                    <a:endParaRPr lang="en-US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71384730837036"/>
                      <c:h val="0.186605576884274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26C-4158-9F2E-DD2E8634ED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Лист1!$B$46:$B$47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Лист1!$D$46:$D$47</c:f>
              <c:numCache>
                <c:formatCode>_-* #,##0.0\ _₽_-;\-* #,##0.0\ _₽_-;_-* "-"?\ _₽_-;_-@_-</c:formatCode>
                <c:ptCount val="2"/>
                <c:pt idx="1">
                  <c:v>4609.6000000000004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6C-4158-9F2E-DD2E8634ED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1998096"/>
        <c:axId val="1191998512"/>
      </c:barChart>
      <c:catAx>
        <c:axId val="119199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1998512"/>
        <c:crosses val="autoZero"/>
        <c:auto val="1"/>
        <c:lblAlgn val="ctr"/>
        <c:lblOffset val="100"/>
        <c:noMultiLvlLbl val="0"/>
      </c:catAx>
      <c:valAx>
        <c:axId val="11919985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\ _₽_-;\-* #,##0.0\ _₽_-;_-* &quot;-&quot;?\ _₽_-;_-@_-" sourceLinked="1"/>
        <c:majorTickMark val="none"/>
        <c:minorTickMark val="none"/>
        <c:tickLblPos val="nextTo"/>
        <c:crossAx val="119199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293965951211434"/>
          <c:y val="0.27181747493201902"/>
          <c:w val="0.66500769288939887"/>
          <c:h val="0.645611037407578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0.23744775123645942"/>
                  <c:y val="-6.9791851991666126E-2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800" b="1" dirty="0" smtClean="0"/>
                      <a:t>Дотация от других бюджетов</a:t>
                    </a:r>
                    <a:r>
                      <a:rPr lang="ru-RU" sz="1800" b="1" dirty="0"/>
                      <a:t>
</a:t>
                    </a:r>
                    <a:r>
                      <a:rPr lang="ru-RU" sz="1800" b="1" dirty="0" smtClean="0"/>
                      <a:t>14,9%</a:t>
                    </a:r>
                    <a:endParaRPr lang="ru-RU" sz="18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CDB-427E-BC81-D38D874701C3}"/>
                </c:ext>
              </c:extLst>
            </c:dLbl>
            <c:dLbl>
              <c:idx val="1"/>
              <c:layout>
                <c:manualLayout>
                  <c:x val="0.1021381781378443"/>
                  <c:y val="6.4083992525889866E-2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800" b="1" dirty="0"/>
                      <a:t>Субсидии
</a:t>
                    </a:r>
                    <a:r>
                      <a:rPr lang="ru-RU" sz="1800" b="1" dirty="0" smtClean="0"/>
                      <a:t>17,8%</a:t>
                    </a:r>
                    <a:endParaRPr lang="ru-RU" sz="18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CDB-427E-BC81-D38D874701C3}"/>
                </c:ext>
              </c:extLst>
            </c:dLbl>
            <c:dLbl>
              <c:idx val="2"/>
              <c:layout>
                <c:manualLayout>
                  <c:x val="-4.8980327049659635E-2"/>
                  <c:y val="4.4257416085592936E-2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800" b="1" dirty="0"/>
                      <a:t>Субвенции
</a:t>
                    </a:r>
                    <a:r>
                      <a:rPr lang="ru-RU" sz="1800" b="1" dirty="0" smtClean="0"/>
                      <a:t>58,2%</a:t>
                    </a:r>
                    <a:endParaRPr lang="ru-RU" sz="18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CDB-427E-BC81-D38D874701C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DB-427E-BC81-D38D874701C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CDB-427E-BC81-D38D874701C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DB-427E-BC81-D38D874701C3}"/>
                </c:ext>
              </c:extLst>
            </c:dLbl>
            <c:dLbl>
              <c:idx val="6"/>
              <c:layout>
                <c:manualLayout>
                  <c:x val="-3.0485334426421751E-2"/>
                  <c:y val="-5.354541587607210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Иные межбюджетные трансферты 
</a:t>
                    </a:r>
                    <a:r>
                      <a:rPr lang="ru-RU" dirty="0" smtClean="0"/>
                      <a:t>8,9%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CDB-427E-BC81-D38D874701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Дотация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Прочие безвозмездные поступления </c:v>
                </c:pt>
                <c:pt idx="4">
                  <c:v>возврат остатков</c:v>
                </c:pt>
                <c:pt idx="5">
                  <c:v>Доходы от возврата остатков </c:v>
                </c:pt>
                <c:pt idx="6">
                  <c:v>Иные межбюджетные трансферты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14.9</c:v>
                </c:pt>
                <c:pt idx="1">
                  <c:v>17.8</c:v>
                </c:pt>
                <c:pt idx="2">
                  <c:v>58.2</c:v>
                </c:pt>
                <c:pt idx="3">
                  <c:v>0</c:v>
                </c:pt>
                <c:pt idx="4">
                  <c:v>-0.4</c:v>
                </c:pt>
                <c:pt idx="5">
                  <c:v>0</c:v>
                </c:pt>
                <c:pt idx="6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DB-427E-BC81-D38D874701C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2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0552408990601009"/>
          <c:y val="0.19607423244279928"/>
          <c:w val="0.64537987870797464"/>
          <c:h val="0.5839444241655226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78B-4C09-B9EE-572C3E1894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78B-4C09-B9EE-572C3E18940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178B-4C09-B9EE-572C3E18940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178B-4C09-B9EE-572C3E18940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178B-4C09-B9EE-572C3E18940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178B-4C09-B9EE-572C3E189401}"/>
              </c:ext>
            </c:extLst>
          </c:dPt>
          <c:dLbls>
            <c:dLbl>
              <c:idx val="0"/>
              <c:layout>
                <c:manualLayout>
                  <c:x val="6.3105656074168182E-2"/>
                  <c:y val="2.1706681028496821E-2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/>
                      <a:t>Расходы на социальную сферу </a:t>
                    </a:r>
                    <a:r>
                      <a:rPr lang="ru-RU" sz="1600" b="1" dirty="0" smtClean="0"/>
                      <a:t>80</a:t>
                    </a:r>
                    <a:r>
                      <a:rPr lang="ru-RU" sz="1600" b="1" baseline="0" dirty="0" smtClean="0"/>
                      <a:t> </a:t>
                    </a:r>
                    <a:r>
                      <a:rPr lang="ru-RU" sz="1600" b="1" dirty="0" smtClean="0"/>
                      <a:t> %</a:t>
                    </a:r>
                  </a:p>
                  <a:p>
                    <a:r>
                      <a:rPr lang="ru-RU" sz="1600" b="1" dirty="0" smtClean="0"/>
                      <a:t>712</a:t>
                    </a:r>
                    <a:r>
                      <a:rPr lang="ru-RU" sz="1600" b="1" baseline="0" dirty="0" smtClean="0"/>
                      <a:t> 982,3 тыс. рублей</a:t>
                    </a:r>
                    <a:endParaRPr lang="ru-RU" sz="12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3371637493074"/>
                      <c:h val="0.382377001513720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78B-4C09-B9EE-572C3E189401}"/>
                </c:ext>
              </c:extLst>
            </c:dLbl>
            <c:dLbl>
              <c:idx val="1"/>
              <c:layout>
                <c:manualLayout>
                  <c:x val="0.36236267568537783"/>
                  <c:y val="0.10470733286579269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/>
                      <a:t>Жилищно-коммунальное хозяйство </a:t>
                    </a:r>
                    <a:r>
                      <a:rPr lang="ru-RU" sz="1600" b="1" dirty="0" smtClean="0"/>
                      <a:t>6 %</a:t>
                    </a:r>
                  </a:p>
                  <a:p>
                    <a:r>
                      <a:rPr lang="ru-RU" sz="1600" b="1" dirty="0" smtClean="0"/>
                      <a:t>50 332,5 тыс. руб.</a:t>
                    </a:r>
                    <a:endParaRPr lang="ru-RU" sz="12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725517203705286"/>
                      <c:h val="0.20049638581824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78B-4C09-B9EE-572C3E189401}"/>
                </c:ext>
              </c:extLst>
            </c:dLbl>
            <c:dLbl>
              <c:idx val="2"/>
              <c:layout>
                <c:manualLayout>
                  <c:x val="-2.839742939418298E-2"/>
                  <c:y val="0.10426141887012554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/>
                      <a:t>Межбюджетные </a:t>
                    </a:r>
                    <a:r>
                      <a:rPr lang="ru-RU" sz="1600" b="1" dirty="0" smtClean="0"/>
                      <a:t>трансферты </a:t>
                    </a:r>
                    <a:r>
                      <a:rPr lang="ru-RU" sz="1600" b="1" dirty="0" smtClean="0"/>
                      <a:t>4%</a:t>
                    </a:r>
                  </a:p>
                  <a:p>
                    <a:r>
                      <a:rPr lang="ru-RU" sz="1600" b="1" dirty="0" smtClean="0"/>
                      <a:t>32 413,5 тыс. руб.</a:t>
                    </a:r>
                    <a:endParaRPr lang="ru-RU" sz="12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76271450979779"/>
                      <c:h val="0.246200508971225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78B-4C09-B9EE-572C3E189401}"/>
                </c:ext>
              </c:extLst>
            </c:dLbl>
            <c:dLbl>
              <c:idx val="3"/>
              <c:layout>
                <c:manualLayout>
                  <c:x val="-0.11597466365175861"/>
                  <c:y val="-0.11435187756915909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/>
                      <a:t>Национальная </a:t>
                    </a:r>
                    <a:r>
                      <a:rPr lang="ru-RU" sz="1600" b="1" dirty="0" smtClean="0"/>
                      <a:t>экономика</a:t>
                    </a:r>
                    <a:r>
                      <a:rPr lang="ru-RU" sz="1600" b="1" baseline="0" dirty="0" smtClean="0"/>
                      <a:t> </a:t>
                    </a:r>
                    <a:r>
                      <a:rPr lang="ru-RU" sz="1600" b="1" dirty="0" smtClean="0"/>
                      <a:t>1%</a:t>
                    </a:r>
                  </a:p>
                  <a:p>
                    <a:r>
                      <a:rPr lang="ru-RU" sz="1600" b="1" dirty="0" smtClean="0"/>
                      <a:t>11 168,7 тыс. руб. </a:t>
                    </a:r>
                    <a:endParaRPr lang="ru-RU" sz="12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34768146026643"/>
                      <c:h val="0.281557040537162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78B-4C09-B9EE-572C3E189401}"/>
                </c:ext>
              </c:extLst>
            </c:dLbl>
            <c:dLbl>
              <c:idx val="4"/>
              <c:layout>
                <c:manualLayout>
                  <c:x val="2.4165031098555494E-2"/>
                  <c:y val="-0.30841809677396953"/>
                </c:manualLayout>
              </c:layout>
              <c:tx>
                <c:rich>
                  <a:bodyPr/>
                  <a:lstStyle/>
                  <a:p>
                    <a:r>
                      <a:rPr lang="ru-RU" sz="1600" b="1" dirty="0"/>
                      <a:t>Д</a:t>
                    </a:r>
                    <a:r>
                      <a:rPr lang="ru-RU" sz="1600" b="1" dirty="0" smtClean="0"/>
                      <a:t>ругие </a:t>
                    </a:r>
                    <a:r>
                      <a:rPr lang="ru-RU" sz="1600" b="1" dirty="0"/>
                      <a:t>расходы </a:t>
                    </a:r>
                    <a:endParaRPr lang="ru-RU" sz="1600" b="1" dirty="0" smtClean="0"/>
                  </a:p>
                  <a:p>
                    <a:r>
                      <a:rPr lang="ru-RU" sz="1600" b="1" dirty="0" smtClean="0"/>
                      <a:t>12 %</a:t>
                    </a:r>
                  </a:p>
                  <a:p>
                    <a:r>
                      <a:rPr lang="ru-RU" sz="1600" b="1" dirty="0" smtClean="0"/>
                      <a:t>110 707 тыс. руб.</a:t>
                    </a:r>
                  </a:p>
                  <a:p>
                    <a:endParaRPr lang="ru-RU" sz="1200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83703888685119"/>
                      <c:h val="0.186717317867459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178B-4C09-B9EE-572C3E18940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78B-4C09-B9EE-572C3E1894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'2016 год   '!$F$26:$F$31</c:f>
              <c:strCache>
                <c:ptCount val="5"/>
                <c:pt idx="0">
                  <c:v>Расходы на социальную сферу 76,6 %</c:v>
                </c:pt>
                <c:pt idx="1">
                  <c:v>жилищно-коммунальное хозяйство 5,2%</c:v>
                </c:pt>
                <c:pt idx="2">
                  <c:v>Межбюджетные трансферты 2,9 %</c:v>
                </c:pt>
                <c:pt idx="3">
                  <c:v>Национальная экономика 0,8 % </c:v>
                </c:pt>
                <c:pt idx="4">
                  <c:v>другие расходы 14,5 %</c:v>
                </c:pt>
              </c:strCache>
            </c:strRef>
          </c:cat>
          <c:val>
            <c:numRef>
              <c:f>'2016 год   '!$E$26:$E$31</c:f>
              <c:numCache>
                <c:formatCode>0.0%</c:formatCode>
                <c:ptCount val="6"/>
                <c:pt idx="0">
                  <c:v>0.79700000000000004</c:v>
                </c:pt>
                <c:pt idx="1">
                  <c:v>1.7999999999999999E-2</c:v>
                </c:pt>
                <c:pt idx="2">
                  <c:v>2.9000000000000001E-2</c:v>
                </c:pt>
                <c:pt idx="3">
                  <c:v>1.0999999999999998E-2</c:v>
                </c:pt>
                <c:pt idx="4">
                  <c:v>0.14500000000000021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8B-4C09-B9EE-572C3E189401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tx2">
        <a:lumMod val="20000"/>
        <a:lumOff val="80000"/>
      </a:schemeClr>
    </a:solidFill>
    <a:ln w="25400" cap="flat" cmpd="sng" algn="ctr">
      <a:noFill/>
      <a:prstDash val="solid"/>
    </a:ln>
    <a:effectLst/>
  </c:spPr>
  <c:txPr>
    <a:bodyPr/>
    <a:lstStyle/>
    <a:p>
      <a:pPr>
        <a:defRPr baseline="0"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8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0.48713</cdr:x>
      <cdr:y>0.50147</cdr:y>
    </cdr:from>
    <cdr:to>
      <cdr:x>0.50273</cdr:x>
      <cdr:y>0.5671</cdr:y>
    </cdr:to>
    <cdr:sp macro="" textlink="">
      <cdr:nvSpPr>
        <cdr:cNvPr id="307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45446" y="2834881"/>
          <a:ext cx="141446" cy="3713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45720" tIns="36576" rIns="45720" bIns="36576" anchor="ctr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ru-RU" sz="2175" b="0" i="0" strike="noStrike">
              <a:solidFill>
                <a:srgbClr val="000000"/>
              </a:solidFill>
              <a:latin typeface="Arial Cyr"/>
            </a:rPr>
            <a:t>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0.48713</cdr:x>
      <cdr:y>0.50147</cdr:y>
    </cdr:from>
    <cdr:to>
      <cdr:x>0.50273</cdr:x>
      <cdr:y>0.5671</cdr:y>
    </cdr:to>
    <cdr:sp macro="" textlink="">
      <cdr:nvSpPr>
        <cdr:cNvPr id="307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45446" y="2834881"/>
          <a:ext cx="141446" cy="3713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45720" tIns="36576" rIns="45720" bIns="36576" anchor="ctr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ru-RU" sz="2175" b="0" i="0" strike="noStrike">
              <a:solidFill>
                <a:srgbClr val="000000"/>
              </a:solidFill>
              <a:latin typeface="Arial Cyr"/>
            </a:rPr>
            <a:t>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0.17213</cdr:x>
      <cdr:y>0.11268</cdr:y>
    </cdr:from>
    <cdr:to>
      <cdr:x>0.35246</cdr:x>
      <cdr:y>0.19718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576064"/>
          <a:ext cx="158417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0.3075</cdr:x>
      <cdr:y>0.62638</cdr:y>
    </cdr:from>
    <cdr:to>
      <cdr:x>0.3775</cdr:x>
      <cdr:y>0.68841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30602" y="2908921"/>
          <a:ext cx="576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9 970</a:t>
          </a:r>
          <a:endParaRPr lang="ru-RU" sz="1800" b="1" dirty="0" smtClean="0"/>
        </a:p>
        <a:p xmlns:a="http://schemas.openxmlformats.org/drawingml/2006/main">
          <a:endParaRPr lang="ru-RU" sz="1400" b="1" dirty="0"/>
        </a:p>
      </cdr:txBody>
    </cdr:sp>
  </cdr:relSizeAnchor>
  <cdr:relSizeAnchor xmlns:cdr="http://schemas.openxmlformats.org/drawingml/2006/chartDrawing">
    <cdr:from>
      <cdr:x>0.68375</cdr:x>
      <cdr:y>0.53335</cdr:y>
    </cdr:from>
    <cdr:to>
      <cdr:x>0.745</cdr:x>
      <cdr:y>0.59537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26968" y="2476873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/>
            <a:t>8 336</a:t>
          </a:r>
        </a:p>
        <a:p xmlns:a="http://schemas.openxmlformats.org/drawingml/2006/main">
          <a:endParaRPr lang="ru-RU" sz="1400" b="1" dirty="0" smtClean="0"/>
        </a:p>
        <a:p xmlns:a="http://schemas.openxmlformats.org/drawingml/2006/main">
          <a:endParaRPr lang="ru-RU" sz="1400" b="1" dirty="0"/>
        </a:p>
      </cdr:txBody>
    </cdr:sp>
  </cdr:relSizeAnchor>
  <cdr:relSizeAnchor xmlns:cdr="http://schemas.openxmlformats.org/drawingml/2006/chartDrawing">
    <cdr:from>
      <cdr:x>0.3075</cdr:x>
      <cdr:y>0.47133</cdr:y>
    </cdr:from>
    <cdr:to>
      <cdr:x>0.3775</cdr:x>
      <cdr:y>0.53335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530624" y="2188841"/>
          <a:ext cx="576072" cy="2880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  <cdr:relSizeAnchor xmlns:cdr="http://schemas.openxmlformats.org/drawingml/2006/chartDrawing">
    <cdr:from>
      <cdr:x>0.22875</cdr:x>
      <cdr:y>0.92063</cdr:y>
    </cdr:from>
    <cdr:to>
      <cdr:x>0.815</cdr:x>
      <cdr:y>0.98413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882552" y="4176464"/>
          <a:ext cx="4824536" cy="288032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1731"/>
          </a:xfrm>
          <a:prstGeom prst="rect">
            <a:avLst/>
          </a:prstGeom>
        </p:spPr>
        <p:txBody>
          <a:bodyPr vert="horz" lIns="94331" tIns="47166" rIns="94331" bIns="4716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1731"/>
          </a:xfrm>
          <a:prstGeom prst="rect">
            <a:avLst/>
          </a:prstGeom>
        </p:spPr>
        <p:txBody>
          <a:bodyPr vert="horz" lIns="94331" tIns="47166" rIns="94331" bIns="47166" rtlCol="0"/>
          <a:lstStyle>
            <a:lvl1pPr algn="r">
              <a:defRPr sz="1200"/>
            </a:lvl1pPr>
          </a:lstStyle>
          <a:p>
            <a:fld id="{06383F92-BC3B-48C4-8F5F-C9DE57F9C478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31" tIns="47166" rIns="94331" bIns="4716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407" y="4861443"/>
            <a:ext cx="5683250" cy="4605576"/>
          </a:xfrm>
          <a:prstGeom prst="rect">
            <a:avLst/>
          </a:prstGeom>
        </p:spPr>
        <p:txBody>
          <a:bodyPr vert="horz" lIns="94331" tIns="47166" rIns="94331" bIns="4716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1731"/>
          </a:xfrm>
          <a:prstGeom prst="rect">
            <a:avLst/>
          </a:prstGeom>
        </p:spPr>
        <p:txBody>
          <a:bodyPr vert="horz" lIns="94331" tIns="47166" rIns="94331" bIns="4716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1731"/>
          </a:xfrm>
          <a:prstGeom prst="rect">
            <a:avLst/>
          </a:prstGeom>
        </p:spPr>
        <p:txBody>
          <a:bodyPr vert="horz" lIns="94331" tIns="47166" rIns="94331" bIns="47166" rtlCol="0" anchor="b"/>
          <a:lstStyle>
            <a:lvl1pPr algn="r">
              <a:defRPr sz="1200"/>
            </a:lvl1pPr>
          </a:lstStyle>
          <a:p>
            <a:fld id="{DC1A7C50-3134-4926-90EF-9AB3287CB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510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A7C50-3134-4926-90EF-9AB3287CBC1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A7C50-3134-4926-90EF-9AB3287CBC1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315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A7C50-3134-4926-90EF-9AB3287CBC1F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77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9FE979-B571-4475-9984-12595EC72C0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6F6248-F7D7-463B-B80B-8E8D8C5482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69139-59FC-487D-B4AF-7DE593CE93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29520-F531-4780-AF14-AB4DB1CBE5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97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301625" y="1676400"/>
            <a:ext cx="8540750" cy="44227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2A5DC-7F91-43A0-919E-EFD94380EE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60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C76CC-0B1B-4F9B-9AEE-7CEFD3B37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88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946AD-9267-4496-89E4-B61445C50A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BB1E7-5702-45C0-9329-7EB7F96BC4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84F59-5E41-420F-9E83-0A894F7DE9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80E1A5-294D-4B31-B281-1C52049DB6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75AEB-1388-44A8-AAF3-DFEF911C26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9E1DD-E159-4AC8-9BE0-9CCFB558E2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931FE-FEBF-4835-8625-2C3E6472F1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41EE25-A6E3-415C-8D68-235CC4CF0F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2F39BB2D-FADA-4BE3-B5FA-642F41D7F5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  <p:sldLayoutId id="2147484077" r:id="rId12"/>
    <p:sldLayoutId id="2147484078" r:id="rId13"/>
    <p:sldLayoutId id="2147484079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250825" y="1412776"/>
            <a:ext cx="8642350" cy="38877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5400" b="1" dirty="0" smtClean="0">
                <a:solidFill>
                  <a:srgbClr val="002060"/>
                </a:solidFill>
              </a:rPr>
              <a:t>Исполнение </a:t>
            </a:r>
            <a:r>
              <a:rPr lang="en-US" sz="5400" b="1" dirty="0" smtClean="0">
                <a:solidFill>
                  <a:srgbClr val="002060"/>
                </a:solidFill>
              </a:rPr>
              <a:t/>
            </a:r>
            <a:br>
              <a:rPr lang="en-US" sz="5400" b="1" dirty="0" smtClean="0">
                <a:solidFill>
                  <a:srgbClr val="002060"/>
                </a:solidFill>
              </a:rPr>
            </a:br>
            <a:r>
              <a:rPr lang="ru-RU" sz="5400" b="1" dirty="0" smtClean="0">
                <a:solidFill>
                  <a:srgbClr val="002060"/>
                </a:solidFill>
              </a:rPr>
              <a:t>районного бюджета муниципального района «Забайкальский район» </a:t>
            </a:r>
            <a:r>
              <a:rPr lang="en-US" sz="5400" b="1" dirty="0" smtClean="0">
                <a:solidFill>
                  <a:srgbClr val="002060"/>
                </a:solidFill>
              </a:rPr>
              <a:t/>
            </a:r>
            <a:br>
              <a:rPr lang="en-US" sz="5400" b="1" dirty="0" smtClean="0">
                <a:solidFill>
                  <a:srgbClr val="002060"/>
                </a:solidFill>
              </a:rPr>
            </a:br>
            <a:r>
              <a:rPr lang="ru-RU" sz="5400" b="1" dirty="0" smtClean="0">
                <a:solidFill>
                  <a:srgbClr val="002060"/>
                </a:solidFill>
              </a:rPr>
              <a:t>за 202</a:t>
            </a:r>
            <a:r>
              <a:rPr lang="en-US" sz="5400" b="1" dirty="0" smtClean="0">
                <a:solidFill>
                  <a:srgbClr val="002060"/>
                </a:solidFill>
              </a:rPr>
              <a:t>3</a:t>
            </a:r>
            <a:r>
              <a:rPr lang="ru-RU" sz="5400" b="1" dirty="0" smtClean="0">
                <a:solidFill>
                  <a:srgbClr val="002060"/>
                </a:solidFill>
              </a:rPr>
              <a:t> год</a:t>
            </a:r>
            <a:endParaRPr lang="ru-RU" sz="3200" b="1" dirty="0" smtClean="0">
              <a:solidFill>
                <a:srgbClr val="002060"/>
              </a:solidFill>
            </a:endParaRPr>
          </a:p>
        </p:txBody>
      </p:sp>
      <p:pic>
        <p:nvPicPr>
          <p:cNvPr id="11267" name="Picture 4" descr="Рисунок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836713"/>
            <a:ext cx="8510588" cy="432047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>
                <a:solidFill>
                  <a:schemeClr val="accent1">
                    <a:lumMod val="50000"/>
                  </a:schemeClr>
                </a:solidFill>
              </a:rPr>
              <a:t>Исполнение </a:t>
            </a:r>
            <a:r>
              <a:rPr lang="ru-RU" sz="3200" b="1" i="1" u="sng" dirty="0" smtClean="0">
                <a:solidFill>
                  <a:schemeClr val="accent1">
                    <a:lumMod val="50000"/>
                  </a:schemeClr>
                </a:solidFill>
              </a:rPr>
              <a:t>неналоговых доходов бюджета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881057"/>
              </p:ext>
            </p:extLst>
          </p:nvPr>
        </p:nvGraphicFramePr>
        <p:xfrm>
          <a:off x="251520" y="1484784"/>
          <a:ext cx="8640960" cy="51277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157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Наименование показателей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План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(тыс. руб.)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Факт</a:t>
                      </a:r>
                    </a:p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(тыс. руб.)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 исполнения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7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Доходы от использования имущества, находящегося в государственной  и муниципальной собственности     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24 428,5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26 062,8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106,7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3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Платежи при пользовании природными ресурсами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152,3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76,9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50,5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9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Доходы от компенсации затрат государства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674,3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Доходы от продажи материальных и нематериальных активов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10 579,5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11 505,7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108,8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2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Штрафы, санкции, возмещение ущерба 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3 800,0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2 524,6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Times New Roman"/>
                          <a:ea typeface="Times New Roman"/>
                        </a:rPr>
                        <a:t>66,4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43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i="1" u="sng" dirty="0" smtClean="0">
                          <a:effectLst/>
                          <a:latin typeface="Times New Roman"/>
                          <a:ea typeface="Times New Roman"/>
                        </a:rPr>
                        <a:t>ИТОГО НЕНАЛОГОВЫЕ ДОХОДЫ</a:t>
                      </a:r>
                      <a:endParaRPr lang="ru-RU" sz="1800" i="1" u="sng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u="sng" dirty="0" smtClean="0">
                          <a:effectLst/>
                          <a:latin typeface="Times New Roman"/>
                          <a:ea typeface="Times New Roman"/>
                        </a:rPr>
                        <a:t>38 960,3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i="1" u="sng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u="sng" dirty="0" smtClean="0">
                          <a:effectLst/>
                          <a:latin typeface="Times New Roman"/>
                          <a:ea typeface="Times New Roman"/>
                        </a:rPr>
                        <a:t>40 841,9</a:t>
                      </a:r>
                      <a:endParaRPr lang="ru-RU" sz="2000" b="1" i="1" u="sng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u="sng" dirty="0" smtClean="0">
                          <a:effectLst/>
                          <a:latin typeface="Times New Roman"/>
                          <a:ea typeface="Times New Roman"/>
                        </a:rPr>
                        <a:t>104,8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i="1" u="sng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981075"/>
            <a:ext cx="9144000" cy="876289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>
                <a:solidFill>
                  <a:srgbClr val="002060"/>
                </a:solidFill>
              </a:rPr>
              <a:t>Структура безвозмездных </a:t>
            </a:r>
            <a:r>
              <a:rPr lang="ru-RU" sz="3200" b="1" i="1" u="sng" dirty="0" smtClean="0">
                <a:solidFill>
                  <a:srgbClr val="002060"/>
                </a:solidFill>
              </a:rPr>
              <a:t>перечислений</a:t>
            </a:r>
            <a:br>
              <a:rPr lang="ru-RU" sz="3200" b="1" i="1" u="sng" dirty="0" smtClean="0">
                <a:solidFill>
                  <a:srgbClr val="002060"/>
                </a:solidFill>
              </a:rPr>
            </a:br>
            <a:r>
              <a:rPr lang="ru-RU" sz="3200" b="1" i="1" u="sng" dirty="0" smtClean="0">
                <a:solidFill>
                  <a:srgbClr val="002060"/>
                </a:solidFill>
              </a:rPr>
              <a:t> </a:t>
            </a:r>
            <a:r>
              <a:rPr lang="ru-RU" sz="3200" b="1" i="1" u="sng" dirty="0">
                <a:solidFill>
                  <a:srgbClr val="002060"/>
                </a:solidFill>
              </a:rPr>
              <a:t>в </a:t>
            </a:r>
            <a:r>
              <a:rPr lang="ru-RU" sz="3200" b="1" i="1" u="sng" dirty="0" smtClean="0">
                <a:solidFill>
                  <a:srgbClr val="002060"/>
                </a:solidFill>
              </a:rPr>
              <a:t>202</a:t>
            </a:r>
            <a:r>
              <a:rPr lang="en-US" sz="3200" b="1" i="1" u="sng" dirty="0" smtClean="0">
                <a:solidFill>
                  <a:srgbClr val="002060"/>
                </a:solidFill>
              </a:rPr>
              <a:t>3</a:t>
            </a:r>
            <a:r>
              <a:rPr lang="ru-RU" sz="3200" b="1" i="1" u="sng" dirty="0" smtClean="0">
                <a:solidFill>
                  <a:srgbClr val="002060"/>
                </a:solidFill>
              </a:rPr>
              <a:t> </a:t>
            </a:r>
            <a:r>
              <a:rPr lang="ru-RU" sz="3200" b="1" i="1" u="sng" dirty="0">
                <a:solidFill>
                  <a:srgbClr val="002060"/>
                </a:solidFill>
              </a:rPr>
              <a:t>году</a:t>
            </a:r>
            <a:endParaRPr lang="ru-RU" sz="3200" b="1" i="1" u="sng" dirty="0" smtClean="0">
              <a:solidFill>
                <a:srgbClr val="002060"/>
              </a:solidFill>
            </a:endParaRPr>
          </a:p>
        </p:txBody>
      </p:sp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989333458"/>
              </p:ext>
            </p:extLst>
          </p:nvPr>
        </p:nvGraphicFramePr>
        <p:xfrm>
          <a:off x="323528" y="1857364"/>
          <a:ext cx="8568952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268759"/>
            <a:ext cx="8928992" cy="57606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работы </a:t>
            </a: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межведомственных </a:t>
            </a: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комиссий</a:t>
            </a:r>
            <a:endParaRPr lang="ru-RU" sz="3200" i="1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916832"/>
            <a:ext cx="8424936" cy="4608512"/>
          </a:xfrm>
          <a:noFill/>
        </p:spPr>
        <p:txBody>
          <a:bodyPr>
            <a:normAutofit/>
          </a:bodyPr>
          <a:lstStyle/>
          <a:p>
            <a:pPr marL="457200" indent="-457200">
              <a:defRPr/>
            </a:pP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Проведено </a:t>
            </a:r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заседания (по мобилизации доходов 3 заседания, по легализации «теневой» заработной платы 1 заседание).</a:t>
            </a:r>
          </a:p>
          <a:p>
            <a:pPr marL="457200" indent="-457200">
              <a:defRPr/>
            </a:pP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Рассмотрено на заседаниях комиссии 10 организаций-налогоплательщиков, 1 индивидуальный предприниматель.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Получено дополнительных доходов </a:t>
            </a:r>
            <a:endParaRPr lang="ru-RU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4 460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рублей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  <a:defRPr/>
            </a:pPr>
            <a:endParaRPr lang="ru-RU" sz="2800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ru-RU" sz="32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981075"/>
            <a:ext cx="8510588" cy="1223789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>
                <a:solidFill>
                  <a:srgbClr val="002060"/>
                </a:solidFill>
              </a:rPr>
              <a:t>Структура расходов </a:t>
            </a:r>
            <a:r>
              <a:rPr lang="ru-RU" sz="3200" b="1" i="1" u="sng" dirty="0" smtClean="0">
                <a:solidFill>
                  <a:srgbClr val="002060"/>
                </a:solidFill>
              </a:rPr>
              <a:t>бюджета</a:t>
            </a:r>
            <a:br>
              <a:rPr lang="ru-RU" sz="3200" b="1" i="1" u="sng" dirty="0" smtClean="0">
                <a:solidFill>
                  <a:srgbClr val="002060"/>
                </a:solidFill>
              </a:rPr>
            </a:br>
            <a:r>
              <a:rPr lang="ru-RU" sz="3200" b="1" i="1" u="sng" dirty="0" smtClean="0">
                <a:solidFill>
                  <a:srgbClr val="002060"/>
                </a:solidFill>
              </a:rPr>
              <a:t> </a:t>
            </a:r>
            <a:endParaRPr lang="ru-RU" sz="2000" b="1" i="1" u="sng" dirty="0" smtClean="0">
              <a:solidFill>
                <a:srgbClr val="002060"/>
              </a:solidFill>
            </a:endParaRPr>
          </a:p>
        </p:txBody>
      </p:sp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329800"/>
              </p:ext>
            </p:extLst>
          </p:nvPr>
        </p:nvGraphicFramePr>
        <p:xfrm>
          <a:off x="471488" y="1700808"/>
          <a:ext cx="820102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1816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98884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 smtClean="0">
                <a:solidFill>
                  <a:srgbClr val="002060"/>
                </a:solidFill>
              </a:rPr>
              <a:t>Экономическая структура </a:t>
            </a:r>
            <a:r>
              <a:rPr lang="ru-RU" sz="3200" b="1" i="1" u="sng" dirty="0">
                <a:solidFill>
                  <a:srgbClr val="002060"/>
                </a:solidFill>
              </a:rPr>
              <a:t>расходов </a:t>
            </a:r>
            <a:r>
              <a:rPr lang="ru-RU" sz="3200" b="1" i="1" u="sng" dirty="0" smtClean="0">
                <a:solidFill>
                  <a:srgbClr val="002060"/>
                </a:solidFill>
              </a:rPr>
              <a:t/>
            </a:r>
            <a:br>
              <a:rPr lang="ru-RU" sz="3200" b="1" i="1" u="sng" dirty="0" smtClean="0">
                <a:solidFill>
                  <a:srgbClr val="002060"/>
                </a:solidFill>
              </a:rPr>
            </a:br>
            <a:r>
              <a:rPr lang="ru-RU" sz="2400" b="1" i="1" dirty="0" smtClean="0">
                <a:solidFill>
                  <a:srgbClr val="002060"/>
                </a:solidFill>
              </a:rPr>
              <a:t> в тыс. рублей 896 365,5 тыс. рублей  в процентах 100%</a:t>
            </a:r>
            <a:endParaRPr lang="ru-RU" sz="2400" b="1" i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838554"/>
              </p:ext>
            </p:extLst>
          </p:nvPr>
        </p:nvGraphicFramePr>
        <p:xfrm>
          <a:off x="0" y="1996779"/>
          <a:ext cx="5832648" cy="4456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213061"/>
              </p:ext>
            </p:extLst>
          </p:nvPr>
        </p:nvGraphicFramePr>
        <p:xfrm>
          <a:off x="5652120" y="2420888"/>
          <a:ext cx="3491880" cy="324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1643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981075"/>
            <a:ext cx="8784976" cy="719733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effectLst/>
              </a:rPr>
              <a:t>Исполнение районного бюджета за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2023 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effectLst/>
              </a:rPr>
              <a:t>год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                                    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(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тыс.руб.)</a:t>
            </a:r>
            <a:endParaRPr lang="ru-RU" sz="2000" b="1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899024"/>
              </p:ext>
            </p:extLst>
          </p:nvPr>
        </p:nvGraphicFramePr>
        <p:xfrm>
          <a:off x="539552" y="1845173"/>
          <a:ext cx="8352928" cy="4942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302223578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816053583"/>
                    </a:ext>
                  </a:extLst>
                </a:gridCol>
                <a:gridCol w="2144574">
                  <a:extLst>
                    <a:ext uri="{9D8B030D-6E8A-4147-A177-3AD203B41FA5}">
                      <a16:colId xmlns:a16="http://schemas.microsoft.com/office/drawing/2014/main" val="3005031370"/>
                    </a:ext>
                  </a:extLst>
                </a:gridCol>
                <a:gridCol w="1455826">
                  <a:extLst>
                    <a:ext uri="{9D8B030D-6E8A-4147-A177-3AD203B41FA5}">
                      <a16:colId xmlns:a16="http://schemas.microsoft.com/office/drawing/2014/main" val="3799280487"/>
                    </a:ext>
                  </a:extLst>
                </a:gridCol>
              </a:tblGrid>
              <a:tr h="5208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u="none" strike="noStrike">
                          <a:effectLst/>
                        </a:rPr>
                        <a:t>Уточненные бюджетные ассигнования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Исполнение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%  исполнения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530593"/>
                  </a:ext>
                </a:extLst>
              </a:tr>
              <a:tr h="34377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Общегосударственные вопросы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82 721,9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80 437,9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97,2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922834"/>
                  </a:ext>
                </a:extLst>
              </a:tr>
              <a:tr h="34377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Национальная оборона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1 120,0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0,0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0,0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572205"/>
                  </a:ext>
                </a:extLst>
              </a:tr>
              <a:tr h="4583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8 477,5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8 392,9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99,0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199350"/>
                  </a:ext>
                </a:extLst>
              </a:tr>
              <a:tr h="21876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Национальная экономика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19 943,8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11 168,7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56,0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55896"/>
                  </a:ext>
                </a:extLst>
              </a:tr>
              <a:tr h="35419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Жилищно-коммунальное хозяйство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51 026,9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50 332,5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98,6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833428"/>
                  </a:ext>
                </a:extLst>
              </a:tr>
              <a:tr h="27085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Охрана окружающей среды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50,0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50,0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100,0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044883"/>
                  </a:ext>
                </a:extLst>
              </a:tr>
              <a:tr h="19272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Образование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690 478,5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684 471,8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99,1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150357"/>
                  </a:ext>
                </a:extLst>
              </a:tr>
              <a:tr h="22918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Культура, кинематография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9 627,8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9 600,9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99,7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992826"/>
                  </a:ext>
                </a:extLst>
              </a:tr>
              <a:tr h="2396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Социальная политика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18 493,6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18 304,6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99,0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549917"/>
                  </a:ext>
                </a:extLst>
              </a:tr>
              <a:tr h="29689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Физическая культура и спорт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612,8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605,0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98,7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954978"/>
                  </a:ext>
                </a:extLst>
              </a:tr>
              <a:tr h="4739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Средства массовой информации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578,0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578,0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100,0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582920"/>
                  </a:ext>
                </a:extLst>
              </a:tr>
              <a:tr h="48441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Обслуживание государственного и муниципального долга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9,7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9,7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100,0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694770"/>
                  </a:ext>
                </a:extLst>
              </a:tr>
              <a:tr h="21355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Межбюджетные трансферты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34 463,5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32 413,5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94,1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463186"/>
                  </a:ext>
                </a:extLst>
              </a:tr>
              <a:tr h="25522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</a:rPr>
                        <a:t>ИТОГО РАСХОДОВ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917 604,0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>
                          <a:effectLst/>
                        </a:rPr>
                        <a:t>896 365,5 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u="none" strike="noStrike" dirty="0">
                          <a:effectLst/>
                        </a:rPr>
                        <a:t>97,7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815" marR="4815" marT="481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789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16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3"/>
            <a:ext cx="8229600" cy="11521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 07 «Образование»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(684 471,8 тыс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руб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32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96605"/>
              </p:ext>
            </p:extLst>
          </p:nvPr>
        </p:nvGraphicFramePr>
        <p:xfrm>
          <a:off x="251521" y="1916832"/>
          <a:ext cx="8521427" cy="4823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883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3"/>
            <a:ext cx="8229600" cy="11521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аздел 0701 </a:t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«Дошкольное образование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32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5947248"/>
              </p:ext>
            </p:extLst>
          </p:nvPr>
        </p:nvGraphicFramePr>
        <p:xfrm>
          <a:off x="395536" y="2132856"/>
          <a:ext cx="8435279" cy="460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74749">
                  <a:extLst>
                    <a:ext uri="{9D8B030D-6E8A-4147-A177-3AD203B41FA5}">
                      <a16:colId xmlns:a16="http://schemas.microsoft.com/office/drawing/2014/main" val="3896498031"/>
                    </a:ext>
                  </a:extLst>
                </a:gridCol>
                <a:gridCol w="1633962">
                  <a:extLst>
                    <a:ext uri="{9D8B030D-6E8A-4147-A177-3AD203B41FA5}">
                      <a16:colId xmlns:a16="http://schemas.microsoft.com/office/drawing/2014/main" val="2440370718"/>
                    </a:ext>
                  </a:extLst>
                </a:gridCol>
                <a:gridCol w="1143626">
                  <a:extLst>
                    <a:ext uri="{9D8B030D-6E8A-4147-A177-3AD203B41FA5}">
                      <a16:colId xmlns:a16="http://schemas.microsoft.com/office/drawing/2014/main" val="4034187056"/>
                    </a:ext>
                  </a:extLst>
                </a:gridCol>
                <a:gridCol w="882942">
                  <a:extLst>
                    <a:ext uri="{9D8B030D-6E8A-4147-A177-3AD203B41FA5}">
                      <a16:colId xmlns:a16="http://schemas.microsoft.com/office/drawing/2014/main" val="1615660751"/>
                    </a:ext>
                  </a:extLst>
                </a:gridCol>
              </a:tblGrid>
              <a:tr h="2844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Дошкольное образование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182 815,2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181 667,1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99,4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0195806"/>
                  </a:ext>
                </a:extLst>
              </a:tr>
              <a:tr h="72541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Мероприятие "Реализация основных общеобразовательных программ дошкольного образования" субсидии бюджетным учреждениям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179 672,1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178 661,1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99,4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3031464"/>
                  </a:ext>
                </a:extLst>
              </a:tr>
              <a:tr h="72541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Мероприятие "Проведение текущего ремонта зданий и сооружений муниципальных дошкольных образовательных учреждений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1 617,1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1 570,2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97,1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4428412"/>
                  </a:ext>
                </a:extLst>
              </a:tr>
              <a:tr h="28447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u="none" strike="noStrike" dirty="0">
                          <a:effectLst/>
                        </a:rPr>
                        <a:t>Мероприятие "Проведение оздоровления детей"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149,7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142,6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95,3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4138831"/>
                  </a:ext>
                </a:extLst>
              </a:tr>
              <a:tr h="98144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Иные межбюджетные трансферты на разработку проектно-сметной документации для капитального ремонта образовательных организаций дошкольные учреждения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363,1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280,0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77,1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7696355"/>
                  </a:ext>
                </a:extLst>
              </a:tr>
              <a:tr h="16072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Мероприятие "Дополнительная мера социальной поддержки отдельной категории граждан Российской Федерации в виде </a:t>
                      </a:r>
                      <a:r>
                        <a:rPr lang="ru-RU" sz="1400" u="none" strike="noStrike" dirty="0" smtClean="0">
                          <a:effectLst/>
                        </a:rPr>
                        <a:t>не взимания </a:t>
                      </a:r>
                      <a:r>
                        <a:rPr lang="ru-RU" sz="1400" u="none" strike="noStrike" dirty="0">
                          <a:effectLst/>
                        </a:rPr>
                        <a:t>платы за присмотр и уход за их детьми, </a:t>
                      </a:r>
                      <a:r>
                        <a:rPr lang="ru-RU" sz="1400" u="none" strike="noStrike" dirty="0" smtClean="0">
                          <a:effectLst/>
                        </a:rPr>
                        <a:t>осваивающими </a:t>
                      </a:r>
                      <a:r>
                        <a:rPr lang="ru-RU" sz="1400" u="none" strike="noStrike" dirty="0">
                          <a:effectLst/>
                        </a:rPr>
                        <a:t>образовательные программы в муниципальных дошкольных образовательных организациях </a:t>
                      </a:r>
                      <a:r>
                        <a:rPr lang="ru-RU" sz="1400" u="none" strike="noStrike" dirty="0" smtClean="0">
                          <a:effectLst/>
                        </a:rPr>
                        <a:t>Забайкальского </a:t>
                      </a:r>
                      <a:r>
                        <a:rPr lang="ru-RU" sz="1400" u="none" strike="noStrike" dirty="0">
                          <a:effectLst/>
                        </a:rPr>
                        <a:t>края"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1 013,2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1 013,2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2177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18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3"/>
            <a:ext cx="8229600" cy="5760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аздел 0702 «Общее образование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32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449140"/>
              </p:ext>
            </p:extLst>
          </p:nvPr>
        </p:nvGraphicFramePr>
        <p:xfrm>
          <a:off x="457199" y="1556792"/>
          <a:ext cx="8363272" cy="4396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16435">
                  <a:extLst>
                    <a:ext uri="{9D8B030D-6E8A-4147-A177-3AD203B41FA5}">
                      <a16:colId xmlns:a16="http://schemas.microsoft.com/office/drawing/2014/main" val="4169099844"/>
                    </a:ext>
                  </a:extLst>
                </a:gridCol>
                <a:gridCol w="882279">
                  <a:extLst>
                    <a:ext uri="{9D8B030D-6E8A-4147-A177-3AD203B41FA5}">
                      <a16:colId xmlns:a16="http://schemas.microsoft.com/office/drawing/2014/main" val="1614467902"/>
                    </a:ext>
                  </a:extLst>
                </a:gridCol>
                <a:gridCol w="882279">
                  <a:extLst>
                    <a:ext uri="{9D8B030D-6E8A-4147-A177-3AD203B41FA5}">
                      <a16:colId xmlns:a16="http://schemas.microsoft.com/office/drawing/2014/main" val="2152129875"/>
                    </a:ext>
                  </a:extLst>
                </a:gridCol>
                <a:gridCol w="882279">
                  <a:extLst>
                    <a:ext uri="{9D8B030D-6E8A-4147-A177-3AD203B41FA5}">
                      <a16:colId xmlns:a16="http://schemas.microsoft.com/office/drawing/2014/main" val="2618016211"/>
                    </a:ext>
                  </a:extLst>
                </a:gridCol>
              </a:tblGrid>
              <a:tr h="2737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Общее образование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466 147,7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462 282,9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99,2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7779550"/>
                  </a:ext>
                </a:extLst>
              </a:tr>
              <a:tr h="59034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Мероприятие "Обеспечение государственных гарантий реализации прав на получение услуг общего образования"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357 396,9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354 224,5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n-lt"/>
                        </a:rPr>
                        <a:t>99,1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30539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Совершенствование муниципального управления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+mn-lt"/>
                        </a:rPr>
                        <a:t>7438,1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+mn-lt"/>
                        </a:rPr>
                        <a:t>7 313,3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+mn-lt"/>
                        </a:rPr>
                        <a:t>98,3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3443618"/>
                  </a:ext>
                </a:extLst>
              </a:tr>
              <a:tr h="87599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u="none" strike="noStrike" dirty="0">
                          <a:effectLst/>
                        </a:rPr>
                        <a:t>Мероприятие "Организация обеспечения бесплатным питанием детей из малоимущих семей, обучающихся в муниципальных общеобразовательных организациях"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1 220,8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1 164,3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95,4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9001887"/>
                  </a:ext>
                </a:extLst>
              </a:tr>
              <a:tr h="6706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Мероприятие "Создание современной образовательной инфраструктуры организаций общего образования» (текущий ремонт)"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1 629,9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1 519,8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93,2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1135191"/>
                  </a:ext>
                </a:extLst>
              </a:tr>
              <a:tr h="8075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Мероприятие "Проведение капитального ремонта зданий и сооружений образовательных организаций, достигших высокой степени износа"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1 551,2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1 299,1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83,7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6281003"/>
                  </a:ext>
                </a:extLst>
              </a:tr>
              <a:tr h="8896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Мероприятие "Организация бесплатного горячего питания обучающихся, получающих начальное общее образование в государственных и муниципальных образовательных организациях"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18 380,3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18 379,7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1992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02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3"/>
            <a:ext cx="8229600" cy="5760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аздел 0702 «Общее образование</a:t>
            </a:r>
            <a:r>
              <a:rPr lang="ru-RU" sz="3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32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226870"/>
              </p:ext>
            </p:extLst>
          </p:nvPr>
        </p:nvGraphicFramePr>
        <p:xfrm>
          <a:off x="457199" y="1412776"/>
          <a:ext cx="8363272" cy="4919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16435">
                  <a:extLst>
                    <a:ext uri="{9D8B030D-6E8A-4147-A177-3AD203B41FA5}">
                      <a16:colId xmlns:a16="http://schemas.microsoft.com/office/drawing/2014/main" val="3332091310"/>
                    </a:ext>
                  </a:extLst>
                </a:gridCol>
                <a:gridCol w="882279">
                  <a:extLst>
                    <a:ext uri="{9D8B030D-6E8A-4147-A177-3AD203B41FA5}">
                      <a16:colId xmlns:a16="http://schemas.microsoft.com/office/drawing/2014/main" val="1052798385"/>
                    </a:ext>
                  </a:extLst>
                </a:gridCol>
                <a:gridCol w="882279">
                  <a:extLst>
                    <a:ext uri="{9D8B030D-6E8A-4147-A177-3AD203B41FA5}">
                      <a16:colId xmlns:a16="http://schemas.microsoft.com/office/drawing/2014/main" val="3084535814"/>
                    </a:ext>
                  </a:extLst>
                </a:gridCol>
                <a:gridCol w="882279">
                  <a:extLst>
                    <a:ext uri="{9D8B030D-6E8A-4147-A177-3AD203B41FA5}">
                      <a16:colId xmlns:a16="http://schemas.microsoft.com/office/drawing/2014/main" val="856712718"/>
                    </a:ext>
                  </a:extLst>
                </a:gridCol>
              </a:tblGrid>
              <a:tr h="4153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Мероприятие "Обеспечение бесплатным питанием детей с ОВЗ"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1 395,7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1 335,5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95,7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8165295"/>
                  </a:ext>
                </a:extLst>
              </a:tr>
              <a:tr h="9319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Мероприятие "Создание условий по организации бесплатного горячего питания обучающихся, получающих начальное общее образование в муниципальных образовательных организациях"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537,0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537,0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100,0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7837663"/>
                  </a:ext>
                </a:extLst>
              </a:tr>
              <a:tr h="12399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>
                          <a:effectLst/>
                        </a:rPr>
                        <a:t>Мероприятие "Дополнительная мера социальной поддержки отдельной категории граждан Российской Федерации в виде обеспечения льготным питанием их детей, обучающихся в 5-11 классах в муниципальных общеобразовательных организациях Забайкальского края"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275,8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206,7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74,9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04138709"/>
                  </a:ext>
                </a:extLst>
              </a:tr>
              <a:tr h="11886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Субсидии бюджетам муниципальных районов, муниципальных и городских округов на обновление в объектах капитального ремонта 100% учебников и учебных пособий, не позволяющих их дальнейшее использование в образовательном процессе по причинам ветхости и дефектности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753,1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753,1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100,0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8856070"/>
                  </a:ext>
                </a:extLst>
              </a:tr>
              <a:tr h="6202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</a:rPr>
                        <a:t>Проведение капитального ремонта и оснащения зданий муниципальных образовательных организаций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75 323,9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75 304,9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906397"/>
                  </a:ext>
                </a:extLst>
              </a:tr>
              <a:tr h="4009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u="none" strike="noStrike">
                          <a:effectLst/>
                        </a:rPr>
                        <a:t>Учреждения по обеспечению хозяйственного обслуживания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245,0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245,0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6299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70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25658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i="1" u="sng" dirty="0">
                <a:solidFill>
                  <a:srgbClr val="002060"/>
                </a:solidFill>
                <a:effectLst/>
              </a:rPr>
              <a:t>Приоритетными задачами и основными направлениями деятельности при исполнении бюджета в </a:t>
            </a:r>
            <a:r>
              <a:rPr lang="ru-RU" b="1" i="1" u="sng" dirty="0" smtClean="0">
                <a:solidFill>
                  <a:srgbClr val="002060"/>
                </a:solidFill>
                <a:effectLst/>
              </a:rPr>
              <a:t>202</a:t>
            </a:r>
            <a:r>
              <a:rPr lang="en-US" b="1" i="1" u="sng" dirty="0" smtClean="0">
                <a:solidFill>
                  <a:srgbClr val="002060"/>
                </a:solidFill>
                <a:effectLst/>
              </a:rPr>
              <a:t>3</a:t>
            </a:r>
            <a:r>
              <a:rPr lang="ru-RU" b="1" i="1" u="sng" dirty="0" smtClean="0">
                <a:solidFill>
                  <a:srgbClr val="002060"/>
                </a:solidFill>
                <a:effectLst/>
              </a:rPr>
              <a:t> </a:t>
            </a:r>
            <a:r>
              <a:rPr lang="ru-RU" b="1" i="1" u="sng" dirty="0">
                <a:solidFill>
                  <a:srgbClr val="002060"/>
                </a:solidFill>
                <a:effectLst/>
              </a:rPr>
              <a:t>году являлись</a:t>
            </a:r>
            <a:r>
              <a:rPr lang="ru-RU" b="1" i="1" u="sng" dirty="0" smtClean="0">
                <a:solidFill>
                  <a:srgbClr val="002060"/>
                </a:solidFill>
                <a:effectLst/>
              </a:rPr>
              <a:t>: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Мобилизация </a:t>
            </a:r>
            <a:r>
              <a:rPr lang="ru-RU" b="1" dirty="0">
                <a:solidFill>
                  <a:schemeClr val="tx1"/>
                </a:solidFill>
              </a:rPr>
              <a:t>доходного потенциала районного и консолидированного бюджетов для достижения целей и показателей районных проектов, обеспечивающих получение результатов от региональных и федеральных проектов.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Эффективное управление муниципальным долгом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Применение программных методов планирования, обеспечение социальной  направленности расходных обязательств бюджета</a:t>
            </a:r>
          </a:p>
          <a:p>
            <a:r>
              <a:rPr lang="ru-RU" b="1" dirty="0">
                <a:solidFill>
                  <a:schemeClr val="tx1"/>
                </a:solidFill>
              </a:rPr>
              <a:t>Развитие межбюджетных отношений</a:t>
            </a:r>
          </a:p>
          <a:p>
            <a:endParaRPr lang="en-US" sz="2000" dirty="0" smtClean="0"/>
          </a:p>
        </p:txBody>
      </p:sp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399"/>
            <a:ext cx="8229600" cy="15841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аздел 0703 «Дополнительное образование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8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793054"/>
              </p:ext>
            </p:extLst>
          </p:nvPr>
        </p:nvGraphicFramePr>
        <p:xfrm>
          <a:off x="457201" y="1592115"/>
          <a:ext cx="8363270" cy="49723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26967">
                  <a:extLst>
                    <a:ext uri="{9D8B030D-6E8A-4147-A177-3AD203B41FA5}">
                      <a16:colId xmlns:a16="http://schemas.microsoft.com/office/drawing/2014/main" val="839112794"/>
                    </a:ext>
                  </a:extLst>
                </a:gridCol>
                <a:gridCol w="1133761">
                  <a:extLst>
                    <a:ext uri="{9D8B030D-6E8A-4147-A177-3AD203B41FA5}">
                      <a16:colId xmlns:a16="http://schemas.microsoft.com/office/drawing/2014/main" val="1011957073"/>
                    </a:ext>
                  </a:extLst>
                </a:gridCol>
                <a:gridCol w="954471">
                  <a:extLst>
                    <a:ext uri="{9D8B030D-6E8A-4147-A177-3AD203B41FA5}">
                      <a16:colId xmlns:a16="http://schemas.microsoft.com/office/drawing/2014/main" val="3122407678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3575039275"/>
                    </a:ext>
                  </a:extLst>
                </a:gridCol>
              </a:tblGrid>
              <a:tr h="77611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Дополнительное образование детей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30 141,7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29 344,8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97,4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4698187"/>
                  </a:ext>
                </a:extLst>
              </a:tr>
              <a:tr h="77611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600" b="1" u="none" strike="noStrike" dirty="0">
                          <a:effectLst/>
                        </a:rPr>
                        <a:t>Мероприятие "Организация предоставления услуг дополнительного образования детей"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11 899,2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11 762,4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98,9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261889"/>
                  </a:ext>
                </a:extLst>
              </a:tr>
              <a:tr h="15333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effectLst/>
                        </a:rPr>
                        <a:t>Мероприятие "Реализация Закона Забайкальского края  "Об отдельных вопросах в сфере образования" в части увеличения тарифной ставки (должностного оклада) на 25 процентов в поселках городского типа (рабочих поселках) (кроме  педагогических работников муниципальных общеобразовательных учреждений)"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975,2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>
                          <a:effectLst/>
                        </a:rPr>
                        <a:t>915,4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93,9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0925829"/>
                  </a:ext>
                </a:extLst>
              </a:tr>
              <a:tr h="7761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</a:rPr>
                        <a:t>Мероприятие "Проведение текущего ремонта зданий и сооружений МУДО"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150,7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150,7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100,0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6597152"/>
                  </a:ext>
                </a:extLst>
              </a:tr>
              <a:tr h="9275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>
                          <a:effectLst/>
                        </a:rPr>
                        <a:t>Мероприятие "Обеспечение функционирования модели персонифицированного финансирования дополнительного образования детей"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17 116,6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16 516,3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96,5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182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87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525658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Подр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аздел 0707 «Молодежная политика и оздоровление детей»   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3931,9 тыс. рублей или 99,2% от плана;</a:t>
            </a:r>
            <a:b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Подраздел 0709 «Другие вопросы в области образования» </a:t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7245,1 тыс. рублей или 97,8% от плана </a:t>
            </a:r>
            <a:endParaRPr lang="ru-RU" sz="2800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01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504" y="981075"/>
            <a:ext cx="8928992" cy="1007765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Раздел 14 «Межбюджетные трансферты» 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32 413,5 тыс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. руб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3200" b="1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6002051"/>
              </p:ext>
            </p:extLst>
          </p:nvPr>
        </p:nvGraphicFramePr>
        <p:xfrm>
          <a:off x="683568" y="2057400"/>
          <a:ext cx="8064896" cy="453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839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836713"/>
            <a:ext cx="8488685" cy="1008111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ru-RU" sz="3200" b="1" i="1" u="sng" dirty="0" smtClean="0">
                <a:solidFill>
                  <a:srgbClr val="002060"/>
                </a:solidFill>
                <a:effectLst/>
              </a:rPr>
              <a:t>Реализация муниципальных программ </a:t>
            </a:r>
            <a:r>
              <a:rPr lang="ru-RU" sz="3200" b="1" i="1" u="sng" dirty="0" smtClean="0">
                <a:solidFill>
                  <a:srgbClr val="002060"/>
                </a:solidFill>
                <a:effectLst/>
              </a:rPr>
              <a:t>в 2023 году </a:t>
            </a:r>
            <a:endParaRPr lang="ru-RU" sz="3200" b="1" i="1" u="sng" dirty="0" smtClean="0">
              <a:solidFill>
                <a:srgbClr val="002060"/>
              </a:solidFill>
            </a:endParaRPr>
          </a:p>
        </p:txBody>
      </p:sp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589813"/>
              </p:ext>
            </p:extLst>
          </p:nvPr>
        </p:nvGraphicFramePr>
        <p:xfrm>
          <a:off x="1187624" y="1844825"/>
          <a:ext cx="6984776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552">
                  <a:extLst>
                    <a:ext uri="{9D8B030D-6E8A-4147-A177-3AD203B41FA5}">
                      <a16:colId xmlns:a16="http://schemas.microsoft.com/office/drawing/2014/main" val="3337887723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87014238"/>
                    </a:ext>
                  </a:extLst>
                </a:gridCol>
              </a:tblGrid>
              <a:tr h="685553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Реализовано муниципальных программ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18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68099"/>
                  </a:ext>
                </a:extLst>
              </a:tr>
              <a:tr h="98362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Сумма финансирования по программам,</a:t>
                      </a:r>
                      <a:r>
                        <a:rPr lang="ru-RU" sz="1800" b="1" baseline="0" dirty="0" smtClean="0"/>
                        <a:t> </a:t>
                      </a:r>
                    </a:p>
                    <a:p>
                      <a:r>
                        <a:rPr lang="ru-RU" sz="1800" b="1" baseline="0" dirty="0" smtClean="0"/>
                        <a:t>тыс. рублей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878 514,9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95835"/>
                  </a:ext>
                </a:extLst>
              </a:tr>
              <a:tr h="68555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 процентах от общей суммы расходов,</a:t>
                      </a:r>
                      <a:r>
                        <a:rPr lang="ru-RU" sz="1800" b="1" baseline="0" dirty="0" smtClean="0"/>
                        <a:t> </a:t>
                      </a:r>
                    </a:p>
                    <a:p>
                      <a:r>
                        <a:rPr lang="ru-RU" sz="1800" b="1" baseline="0" dirty="0" smtClean="0"/>
                        <a:t>%%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98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036741"/>
                  </a:ext>
                </a:extLst>
              </a:tr>
              <a:tr h="98362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Сумма финансирования по непрограммным мероприятиям,</a:t>
                      </a:r>
                      <a:r>
                        <a:rPr lang="ru-RU" sz="1800" b="1" baseline="0" dirty="0" smtClean="0"/>
                        <a:t> </a:t>
                      </a:r>
                    </a:p>
                    <a:p>
                      <a:r>
                        <a:rPr lang="ru-RU" sz="1800" b="1" baseline="0" dirty="0" smtClean="0"/>
                        <a:t>тыс. рублей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17 850,6 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448207"/>
                  </a:ext>
                </a:extLst>
              </a:tr>
              <a:tr h="68555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В процентах от общей суммы расходов,</a:t>
                      </a:r>
                      <a:r>
                        <a:rPr lang="ru-RU" sz="1800" b="1" baseline="0" dirty="0" smtClean="0"/>
                        <a:t> </a:t>
                      </a:r>
                    </a:p>
                    <a:p>
                      <a:r>
                        <a:rPr lang="ru-RU" sz="1800" b="1" baseline="0" dirty="0" smtClean="0"/>
                        <a:t>%%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946975"/>
                  </a:ext>
                </a:extLst>
              </a:tr>
              <a:tr h="58461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ИТОГО РАСХОДОВ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896 365,5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396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39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5649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i="1" dirty="0">
                <a:solidFill>
                  <a:srgbClr val="002060"/>
                </a:solidFill>
              </a:rPr>
              <a:t>Муниципальный долг </a:t>
            </a:r>
            <a:r>
              <a:rPr lang="ru-RU" sz="3200" b="1" i="1" dirty="0" smtClean="0">
                <a:solidFill>
                  <a:srgbClr val="002060"/>
                </a:solidFill>
              </a:rPr>
              <a:t/>
            </a:r>
            <a:br>
              <a:rPr lang="ru-RU" sz="3200" b="1" i="1" dirty="0" smtClean="0">
                <a:solidFill>
                  <a:srgbClr val="002060"/>
                </a:solidFill>
              </a:rPr>
            </a:br>
            <a:r>
              <a:rPr lang="ru-RU" sz="3200" b="1" i="1" dirty="0" smtClean="0">
                <a:solidFill>
                  <a:srgbClr val="002060"/>
                </a:solidFill>
              </a:rPr>
              <a:t/>
            </a:r>
            <a:br>
              <a:rPr lang="ru-RU" sz="3200" b="1" i="1" dirty="0" smtClean="0">
                <a:solidFill>
                  <a:srgbClr val="002060"/>
                </a:solidFill>
              </a:rPr>
            </a:br>
            <a:r>
              <a:rPr lang="ru-RU" sz="2400" b="1" i="1" dirty="0" smtClean="0">
                <a:solidFill>
                  <a:srgbClr val="002060"/>
                </a:solidFill>
              </a:rPr>
              <a:t>- 1 634 тыс. рублей</a:t>
            </a:r>
            <a:br>
              <a:rPr lang="ru-RU" sz="2400" b="1" i="1" dirty="0" smtClean="0">
                <a:solidFill>
                  <a:srgbClr val="002060"/>
                </a:solidFill>
              </a:rPr>
            </a:br>
            <a:endParaRPr lang="ru-RU" sz="2400" i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657503"/>
              </p:ext>
            </p:extLst>
          </p:nvPr>
        </p:nvGraphicFramePr>
        <p:xfrm>
          <a:off x="457200" y="1916832"/>
          <a:ext cx="82296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291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16706" y="1556792"/>
            <a:ext cx="8510588" cy="2088232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ru-RU" sz="4000" b="1" dirty="0" smtClean="0"/>
              <a:t>СПАСИБО ЗА ВНИМАНИЕ!</a:t>
            </a:r>
          </a:p>
        </p:txBody>
      </p:sp>
      <p:pic>
        <p:nvPicPr>
          <p:cNvPr id="7173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09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125538"/>
            <a:ext cx="9144000" cy="93531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 smtClean="0">
                <a:solidFill>
                  <a:srgbClr val="002060"/>
                </a:solidFill>
              </a:rPr>
              <a:t>Основные показатели </a:t>
            </a:r>
            <a:r>
              <a:rPr lang="ru-RU" sz="3200" b="1" i="1" u="sng" dirty="0" smtClean="0">
                <a:solidFill>
                  <a:srgbClr val="002060"/>
                </a:solidFill>
              </a:rPr>
              <a:t>исполнения </a:t>
            </a:r>
            <a:br>
              <a:rPr lang="ru-RU" sz="3200" b="1" i="1" u="sng" dirty="0" smtClean="0">
                <a:solidFill>
                  <a:srgbClr val="002060"/>
                </a:solidFill>
              </a:rPr>
            </a:br>
            <a:r>
              <a:rPr lang="ru-RU" sz="3200" b="1" i="1" u="sng" dirty="0" smtClean="0">
                <a:solidFill>
                  <a:srgbClr val="002060"/>
                </a:solidFill>
              </a:rPr>
              <a:t>районного </a:t>
            </a:r>
            <a:r>
              <a:rPr lang="ru-RU" sz="3200" b="1" i="1" u="sng" dirty="0" smtClean="0">
                <a:solidFill>
                  <a:srgbClr val="002060"/>
                </a:solidFill>
              </a:rPr>
              <a:t>бюджета за 202</a:t>
            </a:r>
            <a:r>
              <a:rPr lang="en-US" sz="3200" b="1" i="1" u="sng" dirty="0" smtClean="0">
                <a:solidFill>
                  <a:srgbClr val="002060"/>
                </a:solidFill>
              </a:rPr>
              <a:t>3</a:t>
            </a:r>
            <a:r>
              <a:rPr lang="ru-RU" sz="3200" b="1" i="1" u="sng" dirty="0" smtClean="0">
                <a:solidFill>
                  <a:srgbClr val="002060"/>
                </a:solidFill>
              </a:rPr>
              <a:t> год</a:t>
            </a:r>
          </a:p>
        </p:txBody>
      </p:sp>
      <p:pic>
        <p:nvPicPr>
          <p:cNvPr id="13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2492896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+mn-lt"/>
              </a:rPr>
              <a:t>Доходы       –       </a:t>
            </a:r>
            <a:r>
              <a:rPr lang="en-US" sz="3600" b="1" dirty="0" smtClean="0">
                <a:latin typeface="+mn-lt"/>
              </a:rPr>
              <a:t>900 540,8 </a:t>
            </a:r>
            <a:r>
              <a:rPr lang="ru-RU" sz="3600" b="1" dirty="0" smtClean="0">
                <a:latin typeface="+mn-lt"/>
              </a:rPr>
              <a:t>тыс. руб.</a:t>
            </a:r>
          </a:p>
          <a:p>
            <a:endParaRPr lang="ru-RU" sz="3600" b="1" dirty="0">
              <a:latin typeface="+mn-lt"/>
            </a:endParaRPr>
          </a:p>
          <a:p>
            <a:r>
              <a:rPr lang="ru-RU" sz="3600" b="1" dirty="0" smtClean="0">
                <a:latin typeface="+mn-lt"/>
              </a:rPr>
              <a:t>Расходы      –       </a:t>
            </a:r>
            <a:r>
              <a:rPr lang="ru-RU" sz="3600" b="1" dirty="0" smtClean="0">
                <a:latin typeface="+mn-lt"/>
              </a:rPr>
              <a:t>896 365,5 </a:t>
            </a:r>
            <a:r>
              <a:rPr lang="ru-RU" sz="3600" b="1" dirty="0" smtClean="0">
                <a:latin typeface="+mn-lt"/>
              </a:rPr>
              <a:t>тыс</a:t>
            </a:r>
            <a:r>
              <a:rPr lang="ru-RU" sz="3600" b="1" dirty="0" smtClean="0">
                <a:latin typeface="+mn-lt"/>
              </a:rPr>
              <a:t>. руб.</a:t>
            </a:r>
          </a:p>
          <a:p>
            <a:endParaRPr lang="ru-RU" sz="3600" b="1" dirty="0">
              <a:latin typeface="+mn-lt"/>
            </a:endParaRPr>
          </a:p>
          <a:p>
            <a:r>
              <a:rPr lang="ru-RU" sz="3600" b="1" dirty="0" smtClean="0">
                <a:latin typeface="+mn-lt"/>
              </a:rPr>
              <a:t>Профицит    –       </a:t>
            </a:r>
            <a:r>
              <a:rPr lang="ru-RU" sz="3600" b="1" dirty="0" smtClean="0">
                <a:latin typeface="+mn-lt"/>
              </a:rPr>
              <a:t>4 175,3 тыс</a:t>
            </a:r>
            <a:r>
              <a:rPr lang="ru-RU" sz="3600" b="1" dirty="0" smtClean="0">
                <a:latin typeface="+mn-lt"/>
              </a:rPr>
              <a:t>. руб.</a:t>
            </a:r>
            <a:endParaRPr lang="ru-RU" sz="3600" b="1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7112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352928" cy="5191472"/>
          </a:xfrm>
        </p:spPr>
        <p:txBody>
          <a:bodyPr/>
          <a:lstStyle/>
          <a:p>
            <a:r>
              <a:rPr lang="ru-RU" b="1" i="1" u="sng" dirty="0" smtClean="0">
                <a:solidFill>
                  <a:srgbClr val="002060"/>
                </a:solidFill>
              </a:rPr>
              <a:t>Поступление </a:t>
            </a:r>
            <a:r>
              <a:rPr lang="ru-RU" b="1" i="1" u="sng" dirty="0">
                <a:solidFill>
                  <a:srgbClr val="002060"/>
                </a:solidFill>
              </a:rPr>
              <a:t>доходов </a:t>
            </a:r>
            <a:r>
              <a:rPr lang="ru-RU" b="1" i="1" u="sng" dirty="0" smtClean="0">
                <a:solidFill>
                  <a:srgbClr val="002060"/>
                </a:solidFill>
              </a:rPr>
              <a:t>в </a:t>
            </a:r>
            <a:r>
              <a:rPr lang="ru-RU" b="1" i="1" u="sng" dirty="0">
                <a:solidFill>
                  <a:srgbClr val="002060"/>
                </a:solidFill>
              </a:rPr>
              <a:t>202</a:t>
            </a:r>
            <a:r>
              <a:rPr lang="en-US" b="1" i="1" u="sng" dirty="0">
                <a:solidFill>
                  <a:srgbClr val="002060"/>
                </a:solidFill>
              </a:rPr>
              <a:t>3</a:t>
            </a:r>
            <a:r>
              <a:rPr lang="ru-RU" b="1" i="1" u="sng" dirty="0">
                <a:solidFill>
                  <a:srgbClr val="002060"/>
                </a:solidFill>
              </a:rPr>
              <a:t> </a:t>
            </a:r>
            <a:r>
              <a:rPr lang="ru-RU" b="1" i="1" u="sng" dirty="0" smtClean="0">
                <a:solidFill>
                  <a:srgbClr val="002060"/>
                </a:solidFill>
              </a:rPr>
              <a:t>году в сравнении с 2022 годом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+ 177 136,7 тыс. рублей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225818"/>
              </p:ext>
            </p:extLst>
          </p:nvPr>
        </p:nvGraphicFramePr>
        <p:xfrm>
          <a:off x="899592" y="2204864"/>
          <a:ext cx="712879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916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7112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352928" cy="5191472"/>
          </a:xfrm>
        </p:spPr>
        <p:txBody>
          <a:bodyPr/>
          <a:lstStyle/>
          <a:p>
            <a:r>
              <a:rPr lang="ru-RU" b="1" i="1" u="sng" dirty="0" smtClean="0">
                <a:solidFill>
                  <a:srgbClr val="002060"/>
                </a:solidFill>
              </a:rPr>
              <a:t>Поступление </a:t>
            </a:r>
            <a:r>
              <a:rPr lang="ru-RU" b="1" i="1" u="sng" dirty="0">
                <a:solidFill>
                  <a:srgbClr val="002060"/>
                </a:solidFill>
              </a:rPr>
              <a:t>доходов </a:t>
            </a:r>
            <a:r>
              <a:rPr lang="ru-RU" b="1" i="1" u="sng" dirty="0" smtClean="0">
                <a:solidFill>
                  <a:srgbClr val="002060"/>
                </a:solidFill>
              </a:rPr>
              <a:t>в </a:t>
            </a:r>
            <a:r>
              <a:rPr lang="ru-RU" b="1" i="1" u="sng" dirty="0">
                <a:solidFill>
                  <a:srgbClr val="002060"/>
                </a:solidFill>
              </a:rPr>
              <a:t>202</a:t>
            </a:r>
            <a:r>
              <a:rPr lang="en-US" b="1" i="1" u="sng" dirty="0">
                <a:solidFill>
                  <a:srgbClr val="002060"/>
                </a:solidFill>
              </a:rPr>
              <a:t>3</a:t>
            </a:r>
            <a:r>
              <a:rPr lang="ru-RU" b="1" i="1" u="sng" dirty="0">
                <a:solidFill>
                  <a:srgbClr val="002060"/>
                </a:solidFill>
              </a:rPr>
              <a:t> </a:t>
            </a:r>
            <a:r>
              <a:rPr lang="ru-RU" b="1" i="1" u="sng" dirty="0" smtClean="0">
                <a:solidFill>
                  <a:srgbClr val="002060"/>
                </a:solidFill>
              </a:rPr>
              <a:t>году в сравнении с 2022 годом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+ 32,4 млн. руб.  -5,5 </a:t>
            </a:r>
            <a:r>
              <a:rPr lang="ru-RU" sz="2000" b="1" dirty="0" err="1" smtClean="0">
                <a:solidFill>
                  <a:srgbClr val="002060"/>
                </a:solidFill>
              </a:rPr>
              <a:t>млн.руб</a:t>
            </a:r>
            <a:r>
              <a:rPr lang="ru-RU" sz="2000" b="1" dirty="0" smtClean="0">
                <a:solidFill>
                  <a:srgbClr val="002060"/>
                </a:solidFill>
              </a:rPr>
              <a:t>.   + 150,3 млн. руб.</a:t>
            </a:r>
            <a:endParaRPr lang="ru-RU" sz="2000" dirty="0"/>
          </a:p>
        </p:txBody>
      </p:sp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3808000"/>
              </p:ext>
            </p:extLst>
          </p:nvPr>
        </p:nvGraphicFramePr>
        <p:xfrm>
          <a:off x="539552" y="2060848"/>
          <a:ext cx="82809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8441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983826629"/>
              </p:ext>
            </p:extLst>
          </p:nvPr>
        </p:nvGraphicFramePr>
        <p:xfrm>
          <a:off x="611560" y="1412777"/>
          <a:ext cx="8280920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764704"/>
            <a:ext cx="8510588" cy="1152128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 smtClean="0">
                <a:solidFill>
                  <a:srgbClr val="002060"/>
                </a:solidFill>
              </a:rPr>
              <a:t>Структура доходов районного бюджета в 202</a:t>
            </a:r>
            <a:r>
              <a:rPr lang="en-US" sz="3200" b="1" i="1" u="sng" dirty="0" smtClean="0">
                <a:solidFill>
                  <a:srgbClr val="002060"/>
                </a:solidFill>
              </a:rPr>
              <a:t>3</a:t>
            </a:r>
            <a:r>
              <a:rPr lang="ru-RU" sz="3200" b="1" i="1" u="sng" dirty="0" smtClean="0">
                <a:solidFill>
                  <a:srgbClr val="002060"/>
                </a:solidFill>
              </a:rPr>
              <a:t> году</a:t>
            </a:r>
          </a:p>
        </p:txBody>
      </p:sp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264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1052513"/>
            <a:ext cx="8510588" cy="864319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>
                <a:solidFill>
                  <a:srgbClr val="002060"/>
                </a:solidFill>
              </a:rPr>
              <a:t>Структура исполнения собственных доходов районного бюджета за </a:t>
            </a:r>
            <a:r>
              <a:rPr lang="ru-RU" sz="3200" b="1" i="1" u="sng" dirty="0" smtClean="0">
                <a:solidFill>
                  <a:srgbClr val="002060"/>
                </a:solidFill>
              </a:rPr>
              <a:t>202</a:t>
            </a:r>
            <a:r>
              <a:rPr lang="en-US" sz="3200" b="1" i="1" u="sng" dirty="0" smtClean="0">
                <a:solidFill>
                  <a:srgbClr val="002060"/>
                </a:solidFill>
              </a:rPr>
              <a:t>3</a:t>
            </a:r>
            <a:r>
              <a:rPr lang="ru-RU" sz="3200" b="1" i="1" u="sng" dirty="0" smtClean="0">
                <a:solidFill>
                  <a:srgbClr val="002060"/>
                </a:solidFill>
              </a:rPr>
              <a:t> год</a:t>
            </a:r>
          </a:p>
        </p:txBody>
      </p:sp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709711106"/>
              </p:ext>
            </p:extLst>
          </p:nvPr>
        </p:nvGraphicFramePr>
        <p:xfrm>
          <a:off x="431540" y="1883420"/>
          <a:ext cx="82809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3399020"/>
              </p:ext>
            </p:extLst>
          </p:nvPr>
        </p:nvGraphicFramePr>
        <p:xfrm>
          <a:off x="1619672" y="2057400"/>
          <a:ext cx="6048672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1052513"/>
            <a:ext cx="8510588" cy="1440383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 smtClean="0">
                <a:solidFill>
                  <a:srgbClr val="002060"/>
                </a:solidFill>
              </a:rPr>
              <a:t>Налог на доходы физических лиц </a:t>
            </a:r>
            <a:br>
              <a:rPr lang="ru-RU" sz="3200" b="1" i="1" u="sng" dirty="0" smtClean="0">
                <a:solidFill>
                  <a:srgbClr val="002060"/>
                </a:solidFill>
              </a:rPr>
            </a:br>
            <a:r>
              <a:rPr lang="ru-RU" sz="1600" b="1" i="1" u="sng" dirty="0" smtClean="0">
                <a:solidFill>
                  <a:srgbClr val="002060"/>
                </a:solidFill>
              </a:rPr>
              <a:t/>
            </a:r>
            <a:br>
              <a:rPr lang="ru-RU" sz="1600" b="1" i="1" u="sng" dirty="0" smtClean="0">
                <a:solidFill>
                  <a:srgbClr val="002060"/>
                </a:solidFill>
              </a:rPr>
            </a:br>
            <a:r>
              <a:rPr lang="ru-RU" sz="1600" b="1" i="1" u="sng" dirty="0">
                <a:solidFill>
                  <a:srgbClr val="002060"/>
                </a:solidFill>
              </a:rPr>
              <a:t/>
            </a:r>
            <a:br>
              <a:rPr lang="ru-RU" sz="1600" b="1" i="1" u="sng" dirty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+29 407,3 тыс. рублей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11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1052513"/>
            <a:ext cx="8510588" cy="1440383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sz="3200" b="1" i="1" u="sng" dirty="0" smtClean="0">
                <a:solidFill>
                  <a:srgbClr val="002060"/>
                </a:solidFill>
              </a:rPr>
              <a:t>Упрощенная система налогообложения</a:t>
            </a:r>
            <a:br>
              <a:rPr lang="ru-RU" sz="3200" b="1" i="1" u="sng" dirty="0" smtClean="0">
                <a:solidFill>
                  <a:srgbClr val="002060"/>
                </a:solidFill>
              </a:rPr>
            </a:br>
            <a:r>
              <a:rPr lang="ru-RU" sz="1600" b="1" i="1" u="sng" dirty="0" smtClean="0">
                <a:solidFill>
                  <a:srgbClr val="002060"/>
                </a:solidFill>
              </a:rPr>
              <a:t/>
            </a:r>
            <a:br>
              <a:rPr lang="ru-RU" sz="1600" b="1" i="1" u="sng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сумма, тыс. рублей                              количество ИП ед. 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Picture 4" descr="Рисунок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89"/>
          <a:stretch>
            <a:fillRect/>
          </a:stretch>
        </p:blipFill>
        <p:spPr bwMode="auto">
          <a:xfrm>
            <a:off x="0" y="7939"/>
            <a:ext cx="9144000" cy="8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888212"/>
              </p:ext>
            </p:extLst>
          </p:nvPr>
        </p:nvGraphicFramePr>
        <p:xfrm>
          <a:off x="467544" y="2492895"/>
          <a:ext cx="4464496" cy="3824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574905"/>
              </p:ext>
            </p:extLst>
          </p:nvPr>
        </p:nvGraphicFramePr>
        <p:xfrm>
          <a:off x="5220072" y="2420889"/>
          <a:ext cx="4248472" cy="3896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0720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17700</TotalTime>
  <Words>1107</Words>
  <Application>Microsoft Office PowerPoint</Application>
  <PresentationFormat>Экран (4:3)</PresentationFormat>
  <Paragraphs>300</Paragraphs>
  <Slides>25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4" baseType="lpstr">
      <vt:lpstr>Arial</vt:lpstr>
      <vt:lpstr>Arial Black</vt:lpstr>
      <vt:lpstr>Arial Cyr</vt:lpstr>
      <vt:lpstr>Calibri</vt:lpstr>
      <vt:lpstr>Century Gothic</vt:lpstr>
      <vt:lpstr>Courier New</vt:lpstr>
      <vt:lpstr>Palatino Linotype</vt:lpstr>
      <vt:lpstr>Times New Roman</vt:lpstr>
      <vt:lpstr>Исполнительная</vt:lpstr>
      <vt:lpstr>Исполнение  районного бюджета муниципального района «Забайкальский район»  за 2023 год</vt:lpstr>
      <vt:lpstr>Презентация PowerPoint</vt:lpstr>
      <vt:lpstr>Основные показатели исполнения  районного бюджета за 2023 год</vt:lpstr>
      <vt:lpstr>Презентация PowerPoint</vt:lpstr>
      <vt:lpstr>Презентация PowerPoint</vt:lpstr>
      <vt:lpstr>Структура доходов районного бюджета в 2023 году</vt:lpstr>
      <vt:lpstr>Структура исполнения собственных доходов районного бюджета за 2023 год</vt:lpstr>
      <vt:lpstr>Налог на доходы физических лиц    +29 407,3 тыс. рублей</vt:lpstr>
      <vt:lpstr>Упрощенная система налогообложения   сумма, тыс. рублей                              количество ИП ед. </vt:lpstr>
      <vt:lpstr>Исполнение неналоговых доходов бюджета</vt:lpstr>
      <vt:lpstr>Структура безвозмездных перечислений  в 2023 году</vt:lpstr>
      <vt:lpstr>Результаты работы  межведомственных комиссий</vt:lpstr>
      <vt:lpstr>Структура расходов бюджета  </vt:lpstr>
      <vt:lpstr>Экономическая структура расходов   в тыс. рублей 896 365,5 тыс. рублей  в процентах 100%</vt:lpstr>
      <vt:lpstr>Исполнение районного бюджета за 2023 год                                      (тыс.руб.)</vt:lpstr>
      <vt:lpstr>Раздел 07 «Образование»  (684 471,8 тыс. руб.)</vt:lpstr>
      <vt:lpstr>Подраздел 0701  «Дошкольное образование» </vt:lpstr>
      <vt:lpstr>Подраздел 0702 «Общее образование» </vt:lpstr>
      <vt:lpstr>Подраздел 0702 «Общее образование» </vt:lpstr>
      <vt:lpstr>Подраздел 0703 «Дополнительное образование» </vt:lpstr>
      <vt:lpstr>Подраздел 0707 «Молодежная политика и оздоровление детей»     3931,9 тыс. рублей или 99,2% от плана;   Подраздел 0709 «Другие вопросы в области образования»  7245,1 тыс. рублей или 97,8% от плана </vt:lpstr>
      <vt:lpstr>Раздел 14 «Межбюджетные трансферты»  32 413,5 тыс. руб.</vt:lpstr>
      <vt:lpstr>Реализация муниципальных программ в 2023 году </vt:lpstr>
      <vt:lpstr>Муниципальный долг   - 1 634 тыс. рублей </vt:lpstr>
      <vt:lpstr>СПАСИБО ЗА ВНИМАНИЕ!</vt:lpstr>
    </vt:vector>
  </TitlesOfParts>
  <Company>Komitet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Районный бюджет муниципального района «Забайкальский район» на 2012 год и плановый период 2013 и 2014 годов</dc:title>
  <dc:creator>admin</dc:creator>
  <cp:lastModifiedBy>NN</cp:lastModifiedBy>
  <cp:revision>546</cp:revision>
  <cp:lastPrinted>2024-04-04T01:56:29Z</cp:lastPrinted>
  <dcterms:created xsi:type="dcterms:W3CDTF">2011-12-19T01:06:23Z</dcterms:created>
  <dcterms:modified xsi:type="dcterms:W3CDTF">2024-04-08T06:41:45Z</dcterms:modified>
</cp:coreProperties>
</file>